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286" r:id="rId5"/>
    <p:sldId id="287" r:id="rId6"/>
    <p:sldId id="288" r:id="rId7"/>
    <p:sldId id="289" r:id="rId8"/>
    <p:sldId id="290" r:id="rId9"/>
    <p:sldId id="291" r:id="rId10"/>
    <p:sldId id="292" r:id="rId11"/>
    <p:sldId id="293" r:id="rId12"/>
    <p:sldId id="294" r:id="rId13"/>
    <p:sldId id="296" r:id="rId14"/>
    <p:sldId id="297" r:id="rId15"/>
    <p:sldId id="298" r:id="rId16"/>
    <p:sldId id="299" r:id="rId17"/>
    <p:sldId id="295" r:id="rId18"/>
    <p:sldId id="276" r:id="rId19"/>
    <p:sldId id="277" r:id="rId20"/>
    <p:sldId id="278" r:id="rId21"/>
    <p:sldId id="279" r:id="rId22"/>
    <p:sldId id="280" r:id="rId23"/>
    <p:sldId id="282" r:id="rId24"/>
    <p:sldId id="283"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p:cViewPr varScale="1">
        <p:scale>
          <a:sx n="78" d="100"/>
          <a:sy n="78" d="100"/>
        </p:scale>
        <p:origin x="1550"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22.09.2020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22.09.2020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57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28800"/>
            <a:ext cx="7772400" cy="2907754"/>
          </a:xfrm>
        </p:spPr>
        <p:txBody>
          <a:bodyPr>
            <a:normAutofit/>
          </a:bodyPr>
          <a:lstStyle/>
          <a:p>
            <a:r>
              <a:rPr lang="kk-KZ" b="1" dirty="0"/>
              <a:t>Сандық бейнелерді өлшеу. Стереомониторлар, олардың құрылысы</a:t>
            </a:r>
            <a:endParaRPr lang="ru-RU" dirty="0"/>
          </a:p>
        </p:txBody>
      </p:sp>
    </p:spTree>
    <p:extLst>
      <p:ext uri="{BB962C8B-B14F-4D97-AF65-F5344CB8AC3E}">
        <p14:creationId xmlns:p14="http://schemas.microsoft.com/office/powerpoint/2010/main" val="1081038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marL="0" indent="457200" algn="just">
              <a:buNone/>
            </a:pPr>
            <a:r>
              <a:rPr lang="kk-KZ" dirty="0"/>
              <a:t>Ақпараттық технологиялардың дамуы көп өндірістік процесстердің және ғылыми зерттеулердің технологиясын принциптік тұрғыдан өзгертуге әкеліп соқты. Адамдар алғашқы деректерді сандық түрде алуға, оларды компьютерде өндеуге және нәтижелерін монитор экранында бақылауға әдеттенді.</a:t>
            </a:r>
            <a:endParaRPr lang="ru-RU" dirty="0"/>
          </a:p>
          <a:p>
            <a:pPr marL="0" indent="457200" algn="just">
              <a:buNone/>
            </a:pPr>
            <a:r>
              <a:rPr lang="kk-KZ" dirty="0"/>
              <a:t>Көп жағдайда монитордағы бейне жазық екені байқалмайды, бұндай жағдайда айналадағы әлем көлемді болып көрінеді. Бүгінгі күні тұтынушылар мен өндірушілердің назары компьютерлік технологияны «терең» қабылдау бағытына аударылған. Үш өлшемді компьютерлік көрсету фотограмметрия, химия, медицина саласында, әртүрлі ғылыми іздестіру үшін, үлгілеуде, дизайн ісінде, сондай-ақ компьютерлік ойындар индустриясында өте маңызды. </a:t>
            </a:r>
            <a:endParaRPr lang="ru-RU" dirty="0"/>
          </a:p>
          <a:p>
            <a:endParaRPr lang="ru-RU" dirty="0"/>
          </a:p>
        </p:txBody>
      </p:sp>
    </p:spTree>
    <p:extLst>
      <p:ext uri="{BB962C8B-B14F-4D97-AF65-F5344CB8AC3E}">
        <p14:creationId xmlns:p14="http://schemas.microsoft.com/office/powerpoint/2010/main" val="136461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indent="457200" algn="just">
              <a:spcBef>
                <a:spcPts val="0"/>
              </a:spcBef>
              <a:buNone/>
            </a:pPr>
            <a:r>
              <a:rPr lang="kk-KZ" dirty="0"/>
              <a:t>Алғашқы деректердің сапасын арттыру, бағдарламалық жасақтаманы жетілдіру, қуатты компьютерлер және бейнекарталар жасау, сапалы 3D-бейне алу мүмкіндігіне жеткізетініне кәміл сенуге болады. Бүгінгі күнде мұндай құрал - арнайы стереомониторлар болып табылады. </a:t>
            </a:r>
            <a:endParaRPr lang="ru-RU" dirty="0"/>
          </a:p>
          <a:p>
            <a:pPr indent="457200" algn="just">
              <a:spcBef>
                <a:spcPts val="0"/>
              </a:spcBef>
              <a:buNone/>
            </a:pPr>
            <a:r>
              <a:rPr lang="kk-KZ" dirty="0"/>
              <a:t>Адам әрекетінің виртуалдық ортаға терең ену жағдайында, компьютер бұрын әртүрлі құралдардың көмегімен жүзеге асыратын көп функцияларды қоса атқарады. Стереоскоп, стереокомпаратор, стереометр сияқты және тағы басқа құралдар  (өткен ғасырда кеңінен қолданылатын), стереоқадағалау, сондай-ақ стереоөлшеу ДК орындалатын болғандықтан, өзінің маңыздылығын жоғалтып алды, бұл өндірістік процесстің жинақтылығын және жылдамдықты қамтамасыз етеді </a:t>
            </a:r>
            <a:endParaRPr lang="ru-RU" dirty="0"/>
          </a:p>
        </p:txBody>
      </p:sp>
    </p:spTree>
    <p:extLst>
      <p:ext uri="{BB962C8B-B14F-4D97-AF65-F5344CB8AC3E}">
        <p14:creationId xmlns:p14="http://schemas.microsoft.com/office/powerpoint/2010/main" val="171087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marL="0" indent="457200" algn="just">
              <a:spcBef>
                <a:spcPts val="0"/>
              </a:spcBef>
              <a:buNone/>
            </a:pPr>
            <a:r>
              <a:rPr lang="kk-KZ" dirty="0"/>
              <a:t>Компьютерлік стереовизуалдықтың тарихи негізі, өткен ғасырдың 80 жж. деп есептеуге болады. Осы кезден бастап 3D компьютерлік пионерлер монитор экранында стереоалудың әртүрлі тәсілдерін ойлап таба бастады. Стереоәсер алу технологиясының негізгі проблемасы, бақылаушының әр көзі, сол үшін арналған құрамдас стереопараны көреді: сол көз сол жақтағы бейнені, оң жақ көз оң жақтағы бейнені көреді. Сол және оң бейнені бөлудің үш негізгі принципі бар: спектралдық бөлу принципі; уақытша бөлу принципі; кеңістік бөлу принципі. Бірінші екі әдіспен жүзеге асырылған, компьютерлік стереоны бақылау үшін аппараттық шешімдердің арасында, арнайы стереокөзілдірікпен бірге электро-сәулелі түтіктері бар  (CRT-мониторлар) мониторлар кең таралған және әлі күнге дейін қолданылады</a:t>
            </a:r>
            <a:endParaRPr lang="ru-RU" dirty="0"/>
          </a:p>
        </p:txBody>
      </p:sp>
    </p:spTree>
    <p:extLst>
      <p:ext uri="{BB962C8B-B14F-4D97-AF65-F5344CB8AC3E}">
        <p14:creationId xmlns:p14="http://schemas.microsoft.com/office/powerpoint/2010/main" val="2435751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a:t>Стереомониторлардың типі</a:t>
            </a:r>
            <a:endParaRPr lang="ru-RU" b="1" dirty="0"/>
          </a:p>
        </p:txBody>
      </p:sp>
      <p:sp>
        <p:nvSpPr>
          <p:cNvPr id="3" name="Объект 2"/>
          <p:cNvSpPr>
            <a:spLocks noGrp="1"/>
          </p:cNvSpPr>
          <p:nvPr>
            <p:ph idx="1"/>
          </p:nvPr>
        </p:nvSpPr>
        <p:spPr/>
        <p:txBody>
          <a:bodyPr>
            <a:normAutofit fontScale="70000" lnSpcReduction="20000"/>
          </a:bodyPr>
          <a:lstStyle/>
          <a:p>
            <a:pPr marL="0" indent="457200" algn="just">
              <a:spcBef>
                <a:spcPts val="0"/>
              </a:spcBef>
              <a:buNone/>
            </a:pPr>
            <a:r>
              <a:rPr lang="kk-KZ" dirty="0"/>
              <a:t>Заманауи стереомониторларды стереовизуалдық тәсілі бойынша бірнеше типтерге бөлуге болады:</a:t>
            </a:r>
          </a:p>
          <a:p>
            <a:pPr algn="just">
              <a:spcBef>
                <a:spcPts val="0"/>
              </a:spcBef>
              <a:buFontTx/>
              <a:buChar char="-"/>
            </a:pPr>
            <a:r>
              <a:rPr lang="kk-KZ" dirty="0"/>
              <a:t>стереоскопиялық, </a:t>
            </a:r>
          </a:p>
          <a:p>
            <a:pPr algn="just">
              <a:spcBef>
                <a:spcPts val="0"/>
              </a:spcBef>
              <a:buFontTx/>
              <a:buChar char="-"/>
            </a:pPr>
            <a:r>
              <a:rPr lang="kk-KZ" dirty="0"/>
              <a:t>голографиялық, </a:t>
            </a:r>
          </a:p>
          <a:p>
            <a:pPr algn="just">
              <a:spcBef>
                <a:spcPts val="0"/>
              </a:spcBef>
              <a:buFontTx/>
              <a:buChar char="-"/>
            </a:pPr>
            <a:r>
              <a:rPr lang="kk-KZ" dirty="0"/>
              <a:t>волюметрлік  (көлемді тасығыштарда). </a:t>
            </a:r>
          </a:p>
          <a:p>
            <a:pPr marL="0" indent="0" algn="just">
              <a:spcBef>
                <a:spcPts val="0"/>
              </a:spcBef>
              <a:buNone/>
            </a:pPr>
            <a:r>
              <a:rPr lang="kk-KZ" dirty="0"/>
              <a:t>      Соңғы екі тип жаппай тарала алмады және негізінде лабораториялық үлгісін ұсынады.</a:t>
            </a:r>
            <a:endParaRPr lang="ru-RU" dirty="0"/>
          </a:p>
          <a:p>
            <a:pPr marL="0" indent="457200" algn="just">
              <a:spcBef>
                <a:spcPts val="0"/>
              </a:spcBef>
              <a:buNone/>
            </a:pPr>
            <a:r>
              <a:rPr lang="kk-KZ" dirty="0"/>
              <a:t>Стереоскопиялық мониторлар стереовизуалдықтың стереоскопиялық құралы ретінде пайдаланады және кең дамуға қол жеткізді. Мұндай мониторлар көлемді жазықтықтың екі ресурсын өндейді, оның біреуі сол жақ, екіншісі оң жақ көзге арналған. Стероскопиялық мониторлар, автостереоскопиялыққа  (стереопарлардың сол және оң бейнесіне бөлу үшін қосымша көзілдіріктерді пайдалануды талап етпейді) және жеңіл поляризация көзілдіріктерін пайдалануды тұспалдайтынға бөлінеді.</a:t>
            </a:r>
            <a:endParaRPr lang="ru-RU" dirty="0"/>
          </a:p>
        </p:txBody>
      </p:sp>
    </p:spTree>
    <p:extLst>
      <p:ext uri="{BB962C8B-B14F-4D97-AF65-F5344CB8AC3E}">
        <p14:creationId xmlns:p14="http://schemas.microsoft.com/office/powerpoint/2010/main" val="1823777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1" algn="ctr" rtl="0">
              <a:spcBef>
                <a:spcPct val="0"/>
              </a:spcBef>
            </a:pPr>
            <a:r>
              <a:rPr lang="kk-KZ" sz="3200" b="1" i="1" dirty="0"/>
              <a:t>«Интерлейстік» стереодисплейлер</a:t>
            </a:r>
            <a:endParaRPr lang="ru-RU" sz="3200" b="1" dirty="0"/>
          </a:p>
        </p:txBody>
      </p:sp>
      <p:sp>
        <p:nvSpPr>
          <p:cNvPr id="3" name="Объект 2"/>
          <p:cNvSpPr>
            <a:spLocks noGrp="1"/>
          </p:cNvSpPr>
          <p:nvPr>
            <p:ph idx="1"/>
          </p:nvPr>
        </p:nvSpPr>
        <p:spPr/>
        <p:txBody>
          <a:bodyPr>
            <a:normAutofit fontScale="85000" lnSpcReduction="20000"/>
          </a:bodyPr>
          <a:lstStyle/>
          <a:p>
            <a:pPr marL="0" indent="457200" algn="just">
              <a:spcBef>
                <a:spcPts val="0"/>
              </a:spcBef>
              <a:buNone/>
            </a:pPr>
            <a:r>
              <a:rPr lang="kk-KZ" dirty="0"/>
              <a:t>«Интерлейстік» стереодисплейлерді жаңа деңгейге шығара отырып, бұрыннан танымал жоларалық стерео принциптерді пайдаланады  (уақытша бөлу принципі, интерлейстік режим). Бұндай дисплейлерде, LCD-технологиясының пайда болуы арқасында, екі құрамдас стереопара экранға ретпен шықпай, бір уақытта шығуы мүмкін болды. Стереопараның бірінші бөлігі жұп жолына, екіншісі-тақ жолына шығарылады. Бұдан басқа, сол және оң бейнеде ортогоналды желілері немесе қарама-қарсы бағытталған айналма поляризациясы бар, осының нәтижесінде поляризациялық көзілдірік арқылы көру кезінде сол және оң көздер үшін бейне бөлінеді. </a:t>
            </a:r>
            <a:endParaRPr lang="ru-RU" dirty="0"/>
          </a:p>
          <a:p>
            <a:pPr marL="0" indent="0">
              <a:buNone/>
            </a:pPr>
            <a:endParaRPr lang="ru-RU" dirty="0"/>
          </a:p>
        </p:txBody>
      </p:sp>
    </p:spTree>
    <p:extLst>
      <p:ext uri="{BB962C8B-B14F-4D97-AF65-F5344CB8AC3E}">
        <p14:creationId xmlns:p14="http://schemas.microsoft.com/office/powerpoint/2010/main" val="324997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lgn="just">
              <a:buNone/>
            </a:pPr>
            <a:r>
              <a:rPr lang="kk-KZ" dirty="0"/>
              <a:t>CRT-монитор және бекітпе көзілдіріктердің көмегімен жасалған жоларалық стереомен салыстырғанда, алға басу айқын:</a:t>
            </a:r>
            <a:endParaRPr lang="ru-RU" dirty="0"/>
          </a:p>
          <a:p>
            <a:pPr marL="0" lvl="0" indent="0" algn="just">
              <a:buNone/>
            </a:pPr>
            <a:r>
              <a:rPr lang="kk-KZ" dirty="0"/>
              <a:t>- LCD-монитор шағын; </a:t>
            </a:r>
            <a:endParaRPr lang="ru-RU" dirty="0"/>
          </a:p>
          <a:p>
            <a:pPr marL="0" lvl="0" indent="0" algn="just">
              <a:buNone/>
            </a:pPr>
            <a:r>
              <a:rPr lang="kk-KZ" dirty="0"/>
              <a:t>- бейнесі анық;</a:t>
            </a:r>
            <a:endParaRPr lang="ru-RU" dirty="0"/>
          </a:p>
          <a:p>
            <a:pPr marL="0" lvl="0" indent="0" algn="just">
              <a:buNone/>
            </a:pPr>
            <a:r>
              <a:rPr lang="kk-KZ" dirty="0"/>
              <a:t>- сәуле дисплейіне тән жылтылдау жоқ;</a:t>
            </a:r>
            <a:endParaRPr lang="ru-RU" dirty="0"/>
          </a:p>
          <a:p>
            <a:pPr marL="0" lvl="0" indent="0" algn="just">
              <a:buNone/>
            </a:pPr>
            <a:r>
              <a:rPr lang="kk-KZ" dirty="0"/>
              <a:t>- бекітпе көзілдірікке қарағанда, поляризациялық көзілдіріктер неғұрлым жеңіл және ыңғайлы;</a:t>
            </a:r>
            <a:endParaRPr lang="ru-RU" dirty="0"/>
          </a:p>
          <a:p>
            <a:pPr marL="0" lvl="0" indent="0" algn="just">
              <a:buNone/>
            </a:pPr>
            <a:r>
              <a:rPr lang="kk-KZ" dirty="0"/>
              <a:t>- бұрынғыдай бейнекартасына шектеу жоқ.</a:t>
            </a:r>
            <a:endParaRPr lang="ru-RU" dirty="0"/>
          </a:p>
          <a:p>
            <a:pPr marL="0" indent="0">
              <a:buNone/>
            </a:pPr>
            <a:endParaRPr lang="ru-RU" dirty="0"/>
          </a:p>
        </p:txBody>
      </p:sp>
    </p:spTree>
    <p:extLst>
      <p:ext uri="{BB962C8B-B14F-4D97-AF65-F5344CB8AC3E}">
        <p14:creationId xmlns:p14="http://schemas.microsoft.com/office/powerpoint/2010/main" val="2774588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764704"/>
            <a:ext cx="8229600" cy="4525963"/>
          </a:xfrm>
        </p:spPr>
        <p:txBody>
          <a:bodyPr>
            <a:normAutofit fontScale="92500" lnSpcReduction="20000"/>
          </a:bodyPr>
          <a:lstStyle/>
          <a:p>
            <a:pPr marL="0" lvl="0" indent="457200" algn="just">
              <a:spcBef>
                <a:spcPts val="0"/>
              </a:spcBef>
              <a:buNone/>
            </a:pPr>
            <a:r>
              <a:rPr lang="kk-KZ" dirty="0"/>
              <a:t>Мониторлар интерлейстік стереорежимдерді қолдайтын бағдарламалық жасақтамамен жұмыс істеу үшін аппараттық құрал ретінде қызмет етуі мүмкін. Дегенмен (рұқсатты жоғалту, тегіс еміс, «жолақты» бейнені көп уақыт қараудан шаршау, кәсіби бағдарламалық жасақтаманы шектеулі қолдау, бірінші ретте OpenGL драйверлерін,</a:t>
            </a:r>
            <a:r>
              <a:rPr lang="ru-RU" dirty="0"/>
              <a:t> </a:t>
            </a:r>
            <a:r>
              <a:rPr lang="kk-KZ" dirty="0"/>
              <a:t>терезе режимінде интерфейс элементтерін оқуы нашар)  жетіспеушіліктерді есепке ала отырып, интерлейстік стереомониторларды жартылай кәсіби ретінде қарауға болады </a:t>
            </a:r>
            <a:endParaRPr lang="ru-RU" dirty="0"/>
          </a:p>
        </p:txBody>
      </p:sp>
    </p:spTree>
    <p:extLst>
      <p:ext uri="{BB962C8B-B14F-4D97-AF65-F5344CB8AC3E}">
        <p14:creationId xmlns:p14="http://schemas.microsoft.com/office/powerpoint/2010/main" val="349745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t>Zalman стереомониторлары  (Корея)</a:t>
            </a:r>
            <a:endParaRPr lang="ru-RU" b="1" dirty="0"/>
          </a:p>
        </p:txBody>
      </p:sp>
      <p:sp>
        <p:nvSpPr>
          <p:cNvPr id="3" name="Объект 2"/>
          <p:cNvSpPr>
            <a:spLocks noGrp="1"/>
          </p:cNvSpPr>
          <p:nvPr>
            <p:ph idx="1"/>
          </p:nvPr>
        </p:nvSpPr>
        <p:spPr>
          <a:xfrm>
            <a:off x="457200" y="1600201"/>
            <a:ext cx="8229600" cy="2548880"/>
          </a:xfrm>
        </p:spPr>
        <p:txBody>
          <a:bodyPr>
            <a:normAutofit fontScale="85000" lnSpcReduction="20000"/>
          </a:bodyPr>
          <a:lstStyle/>
          <a:p>
            <a:pPr marL="0" indent="0" algn="just">
              <a:buNone/>
            </a:pPr>
            <a:r>
              <a:rPr lang="kk-KZ" dirty="0"/>
              <a:t>Ең алдымен ДК үшін жоғары сапалы салқындату жүйесі, дегдарлы корпус және құлақшын өндіру арқылы танымал болған Zalman Корей компаниясы, стереомониторлардың өндірісін игерді. 2007 жылдың наурыз айында экран көлемі 19″ және 22″ ZM-M190 және ZM-M220W екі моделі, алғашқы рет CeBIT’07 халықаралық көрмесінде ұсынылды.</a:t>
            </a: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2627784" y="4149080"/>
            <a:ext cx="3240360" cy="2160240"/>
          </a:xfrm>
          <a:prstGeom prst="rect">
            <a:avLst/>
          </a:prstGeom>
          <a:noFill/>
          <a:ln>
            <a:noFill/>
          </a:ln>
        </p:spPr>
      </p:pic>
    </p:spTree>
    <p:extLst>
      <p:ext uri="{BB962C8B-B14F-4D97-AF65-F5344CB8AC3E}">
        <p14:creationId xmlns:p14="http://schemas.microsoft.com/office/powerpoint/2010/main" val="2070982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9"/>
            <a:ext cx="8496944" cy="2088232"/>
          </a:xfrm>
        </p:spPr>
        <p:txBody>
          <a:bodyPr>
            <a:normAutofit fontScale="77500" lnSpcReduction="20000"/>
          </a:bodyPr>
          <a:lstStyle/>
          <a:p>
            <a:pPr marL="0" indent="0" algn="just">
              <a:buNone/>
            </a:pPr>
            <a:r>
              <a:rPr lang="kk-KZ" dirty="0"/>
              <a:t>Zalman мониторындағы стереорежим, ұқсас Interlace режимінің принципі бойынша жүзеге асырылды. Поляризация экранның үстінгі жағында орналасқан арнайы «жолақты» фильтрдің көмегімен өндіріледі. Сол және оң жақ көздер үшін бейненің бөлінуі, жинақтағы поляризациялық көзілдіріктердің көмегімен жүзеге асады.</a:t>
            </a:r>
            <a:endParaRPr lang="ru-RU"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809" t="17853" r="20841" b="21252"/>
          <a:stretch/>
        </p:blipFill>
        <p:spPr bwMode="auto">
          <a:xfrm>
            <a:off x="395536" y="2132856"/>
            <a:ext cx="5616624" cy="4652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6084168" y="3212976"/>
            <a:ext cx="2664296" cy="1200329"/>
          </a:xfrm>
          <a:prstGeom prst="rect">
            <a:avLst/>
          </a:prstGeom>
        </p:spPr>
        <p:txBody>
          <a:bodyPr wrap="square">
            <a:spAutoFit/>
          </a:bodyPr>
          <a:lstStyle/>
          <a:p>
            <a:pPr algn="ctr"/>
            <a:r>
              <a:rPr lang="kk-KZ" dirty="0"/>
              <a:t>Интерлейсті стереодисплейдің жұмыс істеу принципінің сұлбасы</a:t>
            </a:r>
            <a:endParaRPr lang="ru-RU" dirty="0"/>
          </a:p>
        </p:txBody>
      </p:sp>
    </p:spTree>
    <p:extLst>
      <p:ext uri="{BB962C8B-B14F-4D97-AF65-F5344CB8AC3E}">
        <p14:creationId xmlns:p14="http://schemas.microsoft.com/office/powerpoint/2010/main" val="1182814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kk-KZ" sz="3200" b="1" dirty="0"/>
              <a:t>Стереомонитордың артықшылығы</a:t>
            </a:r>
            <a:endParaRPr lang="ru-RU" sz="3200" b="1" dirty="0"/>
          </a:p>
        </p:txBody>
      </p:sp>
      <p:sp>
        <p:nvSpPr>
          <p:cNvPr id="3" name="Объект 2"/>
          <p:cNvSpPr>
            <a:spLocks noGrp="1"/>
          </p:cNvSpPr>
          <p:nvPr>
            <p:ph idx="1"/>
          </p:nvPr>
        </p:nvSpPr>
        <p:spPr>
          <a:xfrm>
            <a:off x="395536" y="1412776"/>
            <a:ext cx="8229600" cy="4525963"/>
          </a:xfrm>
        </p:spPr>
        <p:txBody>
          <a:bodyPr>
            <a:normAutofit fontScale="92500"/>
          </a:bodyPr>
          <a:lstStyle/>
          <a:p>
            <a:pPr marL="0" indent="0" algn="just">
              <a:buNone/>
            </a:pPr>
            <a:r>
              <a:rPr lang="kk-KZ" dirty="0"/>
              <a:t>Бұл стереомонитордың артықшылығына келесілерді жатқызуға болады: </a:t>
            </a:r>
            <a:endParaRPr lang="ru-RU" dirty="0"/>
          </a:p>
          <a:p>
            <a:pPr marL="0" lvl="0" indent="0" algn="just">
              <a:buNone/>
            </a:pPr>
            <a:r>
              <a:rPr lang="kk-KZ" dirty="0"/>
              <a:t>- тиімді баға;</a:t>
            </a:r>
            <a:endParaRPr lang="ru-RU" dirty="0"/>
          </a:p>
          <a:p>
            <a:pPr marL="0" lvl="0" indent="0" algn="just">
              <a:buNone/>
            </a:pPr>
            <a:r>
              <a:rPr lang="kk-KZ" dirty="0"/>
              <a:t>- операторға стереобейнені жоғалтпай бастың еңкейуін ауыстыруға мүмкіндік беретін, дөңгелек поляризация;</a:t>
            </a:r>
            <a:endParaRPr lang="ru-RU" dirty="0"/>
          </a:p>
          <a:p>
            <a:pPr marL="0" lvl="0" indent="0" algn="just">
              <a:buNone/>
            </a:pPr>
            <a:r>
              <a:rPr lang="kk-KZ" dirty="0"/>
              <a:t>- стереокөзілдіріктердің диоптриясы бар қарапайым көзілдіріктерді бекіту үшін арнайы қондырғысы бар  (жинақпен қоса беріледі).</a:t>
            </a:r>
            <a:endParaRPr lang="ru-RU" dirty="0"/>
          </a:p>
          <a:p>
            <a:pPr marL="0" indent="0">
              <a:buNone/>
            </a:pPr>
            <a:endParaRPr lang="ru-RU" dirty="0"/>
          </a:p>
        </p:txBody>
      </p:sp>
    </p:spTree>
    <p:extLst>
      <p:ext uri="{BB962C8B-B14F-4D97-AF65-F5344CB8AC3E}">
        <p14:creationId xmlns:p14="http://schemas.microsoft.com/office/powerpoint/2010/main" val="1025571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kk-KZ" sz="3600" b="1" dirty="0"/>
              <a:t>Zalman стереомонитордің кемшіліктері </a:t>
            </a:r>
            <a:endParaRPr lang="ru-RU" sz="3600" b="1" dirty="0"/>
          </a:p>
        </p:txBody>
      </p:sp>
      <p:sp>
        <p:nvSpPr>
          <p:cNvPr id="3" name="Объект 2"/>
          <p:cNvSpPr>
            <a:spLocks noGrp="1"/>
          </p:cNvSpPr>
          <p:nvPr>
            <p:ph idx="1"/>
          </p:nvPr>
        </p:nvSpPr>
        <p:spPr>
          <a:xfrm>
            <a:off x="467544" y="1412776"/>
            <a:ext cx="8229600" cy="4525963"/>
          </a:xfrm>
        </p:spPr>
        <p:txBody>
          <a:bodyPr>
            <a:normAutofit fontScale="77500" lnSpcReduction="20000"/>
          </a:bodyPr>
          <a:lstStyle/>
          <a:p>
            <a:pPr marL="0" indent="0" algn="just">
              <a:buNone/>
            </a:pPr>
            <a:r>
              <a:rPr lang="kk-KZ" dirty="0"/>
              <a:t>Zalman кемшіліктері ең алдымен, осы мониторларда жүзеге асырылатын стереорежимге қатысты. Тік рұқсаттың жоғалту әсерін өтеу үшін фотограмметриялық жұмыстарды және шағын нысандардың стереодешифрлеуін жүргізу кезінде әрдайым жайсыз болатын, үлкен ауқымда жұмыс істеу қажет. Рұқсатты және шағын жолақтарды жоғалту, жұмысты жалғастыру қажет болған жағдайда оператордың қатты жалықтырады және өнімділікті жоғалтады. Кемшіліктеріне 3D-режимінде шолудың шағын бұрышы жатады: 10-12º тік және 90º көлденең. Бұдан басқа, бұл стереорежим толық экранда көруге бейімделген және терезе режимінде нашар көрінеді, сондықтан интерфейс терезесінің элементтері нашар оқылады. </a:t>
            </a:r>
            <a:endParaRPr lang="ru-RU" dirty="0"/>
          </a:p>
          <a:p>
            <a:pPr marL="0" indent="0">
              <a:buNone/>
            </a:pPr>
            <a:endParaRPr lang="ru-RU" dirty="0"/>
          </a:p>
        </p:txBody>
      </p:sp>
    </p:spTree>
    <p:extLst>
      <p:ext uri="{BB962C8B-B14F-4D97-AF65-F5344CB8AC3E}">
        <p14:creationId xmlns:p14="http://schemas.microsoft.com/office/powerpoint/2010/main" val="2016050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t>«Фазалық-поляризациялық» стереомониторлар</a:t>
            </a:r>
            <a:endParaRPr lang="ru-RU" b="1" dirty="0"/>
          </a:p>
        </p:txBody>
      </p:sp>
      <p:sp>
        <p:nvSpPr>
          <p:cNvPr id="3" name="Объект 2"/>
          <p:cNvSpPr>
            <a:spLocks noGrp="1"/>
          </p:cNvSpPr>
          <p:nvPr>
            <p:ph idx="1"/>
          </p:nvPr>
        </p:nvSpPr>
        <p:spPr/>
        <p:txBody>
          <a:bodyPr/>
          <a:lstStyle/>
          <a:p>
            <a:pPr marL="0" indent="0" algn="just">
              <a:buNone/>
            </a:pPr>
            <a:r>
              <a:rPr lang="kk-KZ" dirty="0"/>
              <a:t>«Фазалық-поляризациялық» дисплейлер бұрын пайдаланбаған стереоэффекті алудың сирек әдісін қолданады. Әдіс әр пикселде сол және оң бейненің сәулелік қарқынындылығын жинақтауға және поляризация көмегімен жиынтық бейнелерді  сол және оң жаққа реттік бөлуге негізделген.</a:t>
            </a:r>
            <a:endParaRPr lang="ru-RU" dirty="0"/>
          </a:p>
        </p:txBody>
      </p:sp>
    </p:spTree>
    <p:extLst>
      <p:ext uri="{BB962C8B-B14F-4D97-AF65-F5344CB8AC3E}">
        <p14:creationId xmlns:p14="http://schemas.microsoft.com/office/powerpoint/2010/main" val="2847359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t>MacNaughton, Inc. фирмасының стереомониторлары,  (АҚШ) </a:t>
            </a:r>
            <a:endParaRPr lang="ru-RU" b="1" dirty="0"/>
          </a:p>
        </p:txBody>
      </p:sp>
      <p:sp>
        <p:nvSpPr>
          <p:cNvPr id="3" name="Объект 2"/>
          <p:cNvSpPr>
            <a:spLocks noGrp="1"/>
          </p:cNvSpPr>
          <p:nvPr>
            <p:ph idx="1"/>
          </p:nvPr>
        </p:nvSpPr>
        <p:spPr>
          <a:xfrm>
            <a:off x="457200" y="1600201"/>
            <a:ext cx="8229600" cy="1900808"/>
          </a:xfrm>
        </p:spPr>
        <p:txBody>
          <a:bodyPr>
            <a:normAutofit lnSpcReduction="10000"/>
          </a:bodyPr>
          <a:lstStyle/>
          <a:p>
            <a:pPr marL="0" indent="0" algn="just">
              <a:buNone/>
            </a:pPr>
            <a:r>
              <a:rPr lang="kk-KZ" dirty="0"/>
              <a:t>Perceiva стереоскопиялық стереомониторы MacNaughton, Inc америка компаниясының өнімі болып табылады. Экран диагоналі 19″ Perceiva DSD190 моделі ұсынылды </a:t>
            </a: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l="57585" t="27269" r="24921" b="44350"/>
          <a:stretch>
            <a:fillRect/>
          </a:stretch>
        </p:blipFill>
        <p:spPr bwMode="auto">
          <a:xfrm>
            <a:off x="3131840" y="3573016"/>
            <a:ext cx="3408205" cy="2880320"/>
          </a:xfrm>
          <a:prstGeom prst="rect">
            <a:avLst/>
          </a:prstGeom>
          <a:noFill/>
          <a:ln>
            <a:noFill/>
          </a:ln>
        </p:spPr>
      </p:pic>
    </p:spTree>
    <p:extLst>
      <p:ext uri="{BB962C8B-B14F-4D97-AF65-F5344CB8AC3E}">
        <p14:creationId xmlns:p14="http://schemas.microsoft.com/office/powerpoint/2010/main" val="1725089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9"/>
            <a:ext cx="8640960" cy="3384375"/>
          </a:xfrm>
        </p:spPr>
        <p:txBody>
          <a:bodyPr>
            <a:normAutofit fontScale="85000" lnSpcReduction="20000"/>
          </a:bodyPr>
          <a:lstStyle/>
          <a:p>
            <a:pPr marL="0" indent="0" algn="just">
              <a:buNone/>
            </a:pPr>
            <a:r>
              <a:rPr lang="kk-KZ" dirty="0"/>
              <a:t>Perceiva DSD190 стереомониторы СК қарапайым мониторларға ұқсас, алайда екі параллель LCD панелден және поляризациялық фильтрлардан тұрады. Бірінші панелдің әр пикселінде жиынтық қарқын, ал екіншіде - поляризация бағыты беріледі. Кіріс сол және оң бейненің қайта өзгеруі монитордағы арнайы процессормен өндіріледі. Оператордың поляризациялық көзілдіріктері арқылы монитордан шығу кезінде сәуле сигналдары екі бейнені қалыптастырады: сол және оң жақ үшін.</a:t>
            </a:r>
            <a:endParaRPr lang="ru-RU"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692" t="27402" r="35376" b="25470"/>
          <a:stretch/>
        </p:blipFill>
        <p:spPr bwMode="auto">
          <a:xfrm>
            <a:off x="467544" y="3428999"/>
            <a:ext cx="5256584" cy="3101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6012160" y="4221088"/>
            <a:ext cx="2664296" cy="1477328"/>
          </a:xfrm>
          <a:prstGeom prst="rect">
            <a:avLst/>
          </a:prstGeom>
        </p:spPr>
        <p:txBody>
          <a:bodyPr wrap="square">
            <a:spAutoFit/>
          </a:bodyPr>
          <a:lstStyle/>
          <a:p>
            <a:pPr algn="ctr"/>
            <a:r>
              <a:rPr lang="kk-KZ" dirty="0"/>
              <a:t>Perceiva «фазалық-поляризациялық» стереодисплейдің іс-әрекет принципінің схемасы</a:t>
            </a:r>
            <a:endParaRPr lang="ru-RU" dirty="0"/>
          </a:p>
        </p:txBody>
      </p:sp>
    </p:spTree>
    <p:extLst>
      <p:ext uri="{BB962C8B-B14F-4D97-AF65-F5344CB8AC3E}">
        <p14:creationId xmlns:p14="http://schemas.microsoft.com/office/powerpoint/2010/main" val="536944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Стереомонитордың артықшылықтары</a:t>
            </a:r>
            <a:endParaRPr lang="ru-RU" b="1" dirty="0"/>
          </a:p>
        </p:txBody>
      </p:sp>
      <p:sp>
        <p:nvSpPr>
          <p:cNvPr id="3" name="Объект 2"/>
          <p:cNvSpPr>
            <a:spLocks noGrp="1"/>
          </p:cNvSpPr>
          <p:nvPr>
            <p:ph idx="1"/>
          </p:nvPr>
        </p:nvSpPr>
        <p:spPr/>
        <p:txBody>
          <a:bodyPr>
            <a:normAutofit fontScale="70000" lnSpcReduction="20000"/>
          </a:bodyPr>
          <a:lstStyle/>
          <a:p>
            <a:pPr marL="0" indent="452438" algn="just">
              <a:buNone/>
            </a:pPr>
            <a:r>
              <a:rPr lang="kk-KZ" dirty="0"/>
              <a:t>Стереомонитордың келесі артықшылықтарын көрсетуге болады:</a:t>
            </a:r>
            <a:endParaRPr lang="ru-RU" dirty="0"/>
          </a:p>
          <a:p>
            <a:pPr marL="0" indent="452438" algn="just">
              <a:buNone/>
            </a:pPr>
            <a:r>
              <a:rPr lang="kk-KZ" dirty="0"/>
              <a:t>- әзірлеушілер бұл модельде жүзеге асырылған әдістердің негізгі артықшылығы ретінде есептейді;</a:t>
            </a:r>
            <a:endParaRPr lang="ru-RU" dirty="0"/>
          </a:p>
          <a:p>
            <a:pPr marL="0" indent="452438" algn="just">
              <a:buNone/>
            </a:pPr>
            <a:r>
              <a:rPr lang="kk-KZ" dirty="0"/>
              <a:t>- бейненің жоғары ашықтығы және контрастығы  (қондырғыштың жарық көзі ретінде жобалық теледидарға ұқсасын пайдалану арқасында); </a:t>
            </a:r>
            <a:endParaRPr lang="ru-RU" dirty="0"/>
          </a:p>
          <a:p>
            <a:pPr marL="0" indent="452438" algn="just">
              <a:buNone/>
            </a:pPr>
            <a:r>
              <a:rPr lang="kk-KZ" dirty="0"/>
              <a:t>- рұқсатты жоғалту, </a:t>
            </a:r>
            <a:endParaRPr lang="ru-RU" dirty="0"/>
          </a:p>
          <a:p>
            <a:pPr marL="0" indent="452438" algn="just">
              <a:buNone/>
            </a:pPr>
            <a:r>
              <a:rPr lang="kk-KZ" dirty="0"/>
              <a:t>- оператордың «үздік қабылдау аймағы» шеңберінде жұмыс істеу үшін қажеттіліктің жоғы. </a:t>
            </a:r>
            <a:endParaRPr lang="ru-RU" dirty="0"/>
          </a:p>
          <a:p>
            <a:pPr marL="0" indent="452438" algn="just">
              <a:buNone/>
            </a:pPr>
            <a:r>
              <a:rPr lang="kk-KZ" dirty="0"/>
              <a:t>Бір уақытта бірнеше адам поляризациялық көзілдіріктерді киіп сол монитордың экранынан стереоэффекті бақылай алады. Сонымен, бұл модель кішігірім топтар үшін көрсету мақсатында жақсы және бір оператордың ұзақ жұмысы үшін ыңғайлы.</a:t>
            </a:r>
            <a:endParaRPr lang="ru-RU" dirty="0"/>
          </a:p>
        </p:txBody>
      </p:sp>
    </p:spTree>
    <p:extLst>
      <p:ext uri="{BB962C8B-B14F-4D97-AF65-F5344CB8AC3E}">
        <p14:creationId xmlns:p14="http://schemas.microsoft.com/office/powerpoint/2010/main" val="16508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t>Pavonine стереомониторлары  (Корея)</a:t>
            </a:r>
            <a:endParaRPr lang="ru-RU" b="1" dirty="0"/>
          </a:p>
        </p:txBody>
      </p:sp>
      <p:sp>
        <p:nvSpPr>
          <p:cNvPr id="3" name="Объект 2"/>
          <p:cNvSpPr>
            <a:spLocks noGrp="1"/>
          </p:cNvSpPr>
          <p:nvPr>
            <p:ph idx="1"/>
          </p:nvPr>
        </p:nvSpPr>
        <p:spPr>
          <a:xfrm>
            <a:off x="512341" y="1844824"/>
            <a:ext cx="8229600" cy="1252735"/>
          </a:xfrm>
        </p:spPr>
        <p:txBody>
          <a:bodyPr>
            <a:normAutofit/>
          </a:bodyPr>
          <a:lstStyle/>
          <a:p>
            <a:pPr marL="0" indent="0" algn="just">
              <a:buNone/>
            </a:pPr>
            <a:r>
              <a:rPr lang="kk-KZ" sz="2400" dirty="0"/>
              <a:t>Pavonine Korea, Inc. Корей компаниясы экран өдшемі 17″, 24″ және 32″ мөлшерімен Miracube cтереомониторларының сериясын ұсынады.</a:t>
            </a:r>
            <a:endParaRPr lang="ru-RU" sz="2400"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284984"/>
            <a:ext cx="5760640" cy="2736304"/>
          </a:xfrm>
          <a:prstGeom prst="rect">
            <a:avLst/>
          </a:prstGeom>
          <a:noFill/>
          <a:ln>
            <a:noFill/>
          </a:ln>
        </p:spPr>
      </p:pic>
    </p:spTree>
    <p:extLst>
      <p:ext uri="{BB962C8B-B14F-4D97-AF65-F5344CB8AC3E}">
        <p14:creationId xmlns:p14="http://schemas.microsoft.com/office/powerpoint/2010/main" val="3457395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err="1"/>
              <a:t>Стереовизуализацияға</a:t>
            </a:r>
            <a:r>
              <a:rPr lang="ru-RU" sz="3600" b="1" dirty="0"/>
              <a:t> </a:t>
            </a:r>
            <a:r>
              <a:rPr lang="ru-RU" sz="3600" b="1" dirty="0" err="1"/>
              <a:t>арналған</a:t>
            </a:r>
            <a:r>
              <a:rPr lang="ru-RU" sz="3600" b="1" dirty="0"/>
              <a:t> </a:t>
            </a:r>
            <a:r>
              <a:rPr lang="ru-RU" sz="3600" b="1" dirty="0" err="1"/>
              <a:t>жабдық</a:t>
            </a:r>
            <a:endParaRPr lang="ru-RU" sz="3600" b="1" dirty="0"/>
          </a:p>
        </p:txBody>
      </p:sp>
      <p:sp>
        <p:nvSpPr>
          <p:cNvPr id="3" name="Объект 2"/>
          <p:cNvSpPr>
            <a:spLocks noGrp="1"/>
          </p:cNvSpPr>
          <p:nvPr>
            <p:ph idx="1"/>
          </p:nvPr>
        </p:nvSpPr>
        <p:spPr/>
        <p:txBody>
          <a:bodyPr>
            <a:normAutofit fontScale="77500" lnSpcReduction="20000"/>
          </a:bodyPr>
          <a:lstStyle/>
          <a:p>
            <a:pPr marL="0" indent="452438" algn="just">
              <a:buNone/>
            </a:pPr>
            <a:r>
              <a:rPr lang="ru-RU" dirty="0" err="1"/>
              <a:t>Компьютерлік</a:t>
            </a:r>
            <a:r>
              <a:rPr lang="ru-RU" dirty="0"/>
              <a:t> </a:t>
            </a:r>
            <a:r>
              <a:rPr lang="ru-RU" dirty="0" err="1"/>
              <a:t>стереовизуализацияны</a:t>
            </a:r>
            <a:r>
              <a:rPr lang="ru-RU" dirty="0"/>
              <a:t> </a:t>
            </a:r>
            <a:r>
              <a:rPr lang="ru-RU" dirty="0" err="1"/>
              <a:t>жасаушылар</a:t>
            </a:r>
            <a:r>
              <a:rPr lang="ru-RU" dirty="0"/>
              <a:t> монитор </a:t>
            </a:r>
            <a:r>
              <a:rPr lang="ru-RU" dirty="0" err="1"/>
              <a:t>экранында</a:t>
            </a:r>
            <a:r>
              <a:rPr lang="ru-RU" dirty="0"/>
              <a:t> стерео </a:t>
            </a:r>
            <a:r>
              <a:rPr lang="ru-RU" dirty="0" err="1"/>
              <a:t>алудың</a:t>
            </a:r>
            <a:r>
              <a:rPr lang="ru-RU" dirty="0"/>
              <a:t> </a:t>
            </a:r>
            <a:r>
              <a:rPr lang="ru-RU" dirty="0" err="1"/>
              <a:t>әртүрлі</a:t>
            </a:r>
            <a:r>
              <a:rPr lang="ru-RU" dirty="0"/>
              <a:t> </a:t>
            </a:r>
            <a:r>
              <a:rPr lang="ru-RU" dirty="0" err="1"/>
              <a:t>тәсілдерін</a:t>
            </a:r>
            <a:r>
              <a:rPr lang="ru-RU" dirty="0"/>
              <a:t> </a:t>
            </a:r>
            <a:r>
              <a:rPr lang="ru-RU" dirty="0" err="1"/>
              <a:t>ойлап</a:t>
            </a:r>
            <a:r>
              <a:rPr lang="ru-RU" dirty="0"/>
              <a:t> </a:t>
            </a:r>
            <a:r>
              <a:rPr lang="ru-RU" dirty="0" err="1"/>
              <a:t>тапты</a:t>
            </a:r>
            <a:r>
              <a:rPr lang="ru-RU" dirty="0"/>
              <a:t>. </a:t>
            </a:r>
            <a:r>
              <a:rPr lang="ru-RU" dirty="0" err="1"/>
              <a:t>Стереоәсерді</a:t>
            </a:r>
            <a:r>
              <a:rPr lang="ru-RU" dirty="0"/>
              <a:t> </a:t>
            </a:r>
            <a:r>
              <a:rPr lang="ru-RU" dirty="0" err="1"/>
              <a:t>алудың</a:t>
            </a:r>
            <a:r>
              <a:rPr lang="ru-RU" dirty="0"/>
              <a:t> </a:t>
            </a:r>
            <a:r>
              <a:rPr lang="ru-RU" dirty="0" err="1"/>
              <a:t>негізгі</a:t>
            </a:r>
            <a:r>
              <a:rPr lang="ru-RU" dirty="0"/>
              <a:t> </a:t>
            </a:r>
            <a:r>
              <a:rPr lang="ru-RU" dirty="0" err="1"/>
              <a:t>технологиялық</a:t>
            </a:r>
            <a:r>
              <a:rPr lang="ru-RU" dirty="0"/>
              <a:t> </a:t>
            </a:r>
            <a:r>
              <a:rPr lang="ru-RU" dirty="0" err="1"/>
              <a:t>мәселесі</a:t>
            </a:r>
            <a:r>
              <a:rPr lang="ru-RU" dirty="0"/>
              <a:t> - </a:t>
            </a:r>
            <a:r>
              <a:rPr lang="ru-RU" dirty="0" err="1"/>
              <a:t>бақылаушының</a:t>
            </a:r>
            <a:r>
              <a:rPr lang="ru-RU" dirty="0"/>
              <a:t> </a:t>
            </a:r>
            <a:r>
              <a:rPr lang="ru-RU" dirty="0" err="1"/>
              <a:t>әр</a:t>
            </a:r>
            <a:r>
              <a:rPr lang="ru-RU" dirty="0"/>
              <a:t> </a:t>
            </a:r>
            <a:r>
              <a:rPr lang="ru-RU" dirty="0" err="1"/>
              <a:t>көзі</a:t>
            </a:r>
            <a:r>
              <a:rPr lang="ru-RU" dirty="0"/>
              <a:t> </a:t>
            </a:r>
            <a:r>
              <a:rPr lang="ru-RU" dirty="0" err="1"/>
              <a:t>оған</a:t>
            </a:r>
            <a:r>
              <a:rPr lang="ru-RU" dirty="0"/>
              <a:t> </a:t>
            </a:r>
            <a:r>
              <a:rPr lang="ru-RU" dirty="0" err="1"/>
              <a:t>арналған</a:t>
            </a:r>
            <a:r>
              <a:rPr lang="ru-RU" dirty="0"/>
              <a:t> стерео </a:t>
            </a:r>
            <a:r>
              <a:rPr lang="ru-RU" dirty="0" err="1"/>
              <a:t>жұптардың</a:t>
            </a:r>
            <a:r>
              <a:rPr lang="ru-RU" dirty="0"/>
              <a:t> </a:t>
            </a:r>
            <a:r>
              <a:rPr lang="ru-RU" dirty="0" err="1"/>
              <a:t>құрамдас</a:t>
            </a:r>
            <a:r>
              <a:rPr lang="ru-RU" dirty="0"/>
              <a:t> </a:t>
            </a:r>
            <a:r>
              <a:rPr lang="ru-RU" dirty="0" err="1"/>
              <a:t>бөлігін</a:t>
            </a:r>
            <a:r>
              <a:rPr lang="ru-RU" dirty="0"/>
              <a:t> </a:t>
            </a:r>
            <a:r>
              <a:rPr lang="ru-RU" dirty="0" err="1"/>
              <a:t>ғана</a:t>
            </a:r>
            <a:r>
              <a:rPr lang="ru-RU" dirty="0"/>
              <a:t> </a:t>
            </a:r>
            <a:r>
              <a:rPr lang="ru-RU" dirty="0" err="1"/>
              <a:t>көретін</a:t>
            </a:r>
            <a:r>
              <a:rPr lang="ru-RU" dirty="0"/>
              <a:t> </a:t>
            </a:r>
            <a:r>
              <a:rPr lang="ru-RU" dirty="0" err="1"/>
              <a:t>жағдай</a:t>
            </a:r>
            <a:r>
              <a:rPr lang="ru-RU" dirty="0"/>
              <a:t> </a:t>
            </a:r>
            <a:r>
              <a:rPr lang="ru-RU" dirty="0" err="1"/>
              <a:t>жасау</a:t>
            </a:r>
            <a:r>
              <a:rPr lang="ru-RU" dirty="0"/>
              <a:t>, </a:t>
            </a:r>
            <a:r>
              <a:rPr lang="ru-RU" dirty="0" err="1"/>
              <a:t>яғни</a:t>
            </a:r>
            <a:r>
              <a:rPr lang="ru-RU" dirty="0"/>
              <a:t> </a:t>
            </a:r>
            <a:r>
              <a:rPr lang="ru-RU" dirty="0" err="1"/>
              <a:t>сол</a:t>
            </a:r>
            <a:r>
              <a:rPr lang="ru-RU" dirty="0"/>
              <a:t> </a:t>
            </a:r>
            <a:r>
              <a:rPr lang="ru-RU" dirty="0" err="1"/>
              <a:t>көз</a:t>
            </a:r>
            <a:r>
              <a:rPr lang="ru-RU" dirty="0"/>
              <a:t> - </a:t>
            </a:r>
            <a:r>
              <a:rPr lang="ru-RU" dirty="0" err="1"/>
              <a:t>сол</a:t>
            </a:r>
            <a:r>
              <a:rPr lang="ru-RU" dirty="0"/>
              <a:t> </a:t>
            </a:r>
            <a:r>
              <a:rPr lang="ru-RU" dirty="0" err="1"/>
              <a:t>жақ</a:t>
            </a:r>
            <a:r>
              <a:rPr lang="ru-RU" dirty="0"/>
              <a:t> </a:t>
            </a:r>
            <a:r>
              <a:rPr lang="ru-RU" dirty="0" err="1"/>
              <a:t>суретті</a:t>
            </a:r>
            <a:r>
              <a:rPr lang="ru-RU" dirty="0"/>
              <a:t>, </a:t>
            </a:r>
            <a:r>
              <a:rPr lang="ru-RU" dirty="0" err="1"/>
              <a:t>оң</a:t>
            </a:r>
            <a:r>
              <a:rPr lang="ru-RU" dirty="0"/>
              <a:t> </a:t>
            </a:r>
            <a:r>
              <a:rPr lang="ru-RU" dirty="0" err="1"/>
              <a:t>жақ</a:t>
            </a:r>
            <a:r>
              <a:rPr lang="ru-RU" dirty="0"/>
              <a:t> - </a:t>
            </a:r>
            <a:r>
              <a:rPr lang="ru-RU" dirty="0" err="1"/>
              <a:t>оң</a:t>
            </a:r>
            <a:r>
              <a:rPr lang="ru-RU" dirty="0"/>
              <a:t> </a:t>
            </a:r>
            <a:r>
              <a:rPr lang="ru-RU" dirty="0" err="1"/>
              <a:t>жақты</a:t>
            </a:r>
            <a:r>
              <a:rPr lang="ru-RU" dirty="0"/>
              <a:t> </a:t>
            </a:r>
            <a:r>
              <a:rPr lang="ru-RU" dirty="0" err="1"/>
              <a:t>көреді</a:t>
            </a:r>
            <a:r>
              <a:rPr lang="ru-RU" dirty="0"/>
              <a:t>. </a:t>
            </a:r>
          </a:p>
          <a:p>
            <a:pPr marL="0" indent="452438" algn="just">
              <a:buNone/>
            </a:pPr>
            <a:r>
              <a:rPr lang="ru-RU" dirty="0" err="1"/>
              <a:t>Компьютерлік</a:t>
            </a:r>
            <a:r>
              <a:rPr lang="ru-RU" dirty="0"/>
              <a:t> стерео </a:t>
            </a:r>
            <a:r>
              <a:rPr lang="ru-RU" dirty="0" err="1"/>
              <a:t>бақылау</a:t>
            </a:r>
            <a:r>
              <a:rPr lang="ru-RU" dirty="0"/>
              <a:t> </a:t>
            </a:r>
            <a:r>
              <a:rPr lang="ru-RU" dirty="0" err="1"/>
              <a:t>үшін</a:t>
            </a:r>
            <a:r>
              <a:rPr lang="ru-RU" dirty="0"/>
              <a:t> </a:t>
            </a:r>
            <a:r>
              <a:rPr lang="ru-RU" dirty="0" err="1"/>
              <a:t>сол</a:t>
            </a:r>
            <a:r>
              <a:rPr lang="ru-RU" dirty="0"/>
              <a:t> </a:t>
            </a:r>
            <a:r>
              <a:rPr lang="ru-RU" dirty="0" err="1"/>
              <a:t>және</a:t>
            </a:r>
            <a:r>
              <a:rPr lang="ru-RU" dirty="0"/>
              <a:t> </a:t>
            </a:r>
            <a:r>
              <a:rPr lang="ru-RU" dirty="0" err="1"/>
              <a:t>оң</a:t>
            </a:r>
            <a:r>
              <a:rPr lang="ru-RU" dirty="0"/>
              <a:t> </a:t>
            </a:r>
            <a:r>
              <a:rPr lang="ru-RU" dirty="0" err="1"/>
              <a:t>жақ</a:t>
            </a:r>
            <a:r>
              <a:rPr lang="ru-RU" dirty="0"/>
              <a:t> </a:t>
            </a:r>
            <a:r>
              <a:rPr lang="ru-RU" dirty="0" err="1"/>
              <a:t>суреттерді</a:t>
            </a:r>
            <a:r>
              <a:rPr lang="ru-RU" dirty="0"/>
              <a:t> </a:t>
            </a:r>
            <a:r>
              <a:rPr lang="ru-RU" dirty="0" err="1"/>
              <a:t>бөлудің</a:t>
            </a:r>
            <a:r>
              <a:rPr lang="ru-RU" dirty="0"/>
              <a:t> </a:t>
            </a:r>
            <a:r>
              <a:rPr lang="ru-RU" dirty="0" err="1"/>
              <a:t>төрт</a:t>
            </a:r>
            <a:r>
              <a:rPr lang="ru-RU" dirty="0"/>
              <a:t> </a:t>
            </a:r>
            <a:r>
              <a:rPr lang="ru-RU" dirty="0" err="1"/>
              <a:t>негізгі</a:t>
            </a:r>
            <a:r>
              <a:rPr lang="ru-RU" dirty="0"/>
              <a:t> </a:t>
            </a:r>
            <a:r>
              <a:rPr lang="ru-RU" dirty="0" err="1"/>
              <a:t>қағидасы</a:t>
            </a:r>
            <a:r>
              <a:rPr lang="ru-RU" dirty="0"/>
              <a:t> бар:</a:t>
            </a:r>
          </a:p>
          <a:p>
            <a:pPr marL="0" indent="452438" algn="just">
              <a:buFontTx/>
              <a:buChar char="-"/>
            </a:pPr>
            <a:r>
              <a:rPr lang="ru-RU" dirty="0" err="1"/>
              <a:t>спектрлік</a:t>
            </a:r>
            <a:r>
              <a:rPr lang="ru-RU" dirty="0"/>
              <a:t> </a:t>
            </a:r>
            <a:r>
              <a:rPr lang="ru-RU" dirty="0" err="1"/>
              <a:t>бөліну</a:t>
            </a:r>
            <a:r>
              <a:rPr lang="ru-RU" dirty="0"/>
              <a:t> </a:t>
            </a:r>
            <a:r>
              <a:rPr lang="ru-RU" dirty="0" err="1"/>
              <a:t>принципі</a:t>
            </a:r>
            <a:r>
              <a:rPr lang="ru-RU" dirty="0"/>
              <a:t>,</a:t>
            </a:r>
          </a:p>
          <a:p>
            <a:pPr marL="0" indent="452438" algn="just">
              <a:buFontTx/>
              <a:buChar char="-"/>
            </a:pPr>
            <a:r>
              <a:rPr lang="ru-RU" dirty="0" err="1"/>
              <a:t>уақытша</a:t>
            </a:r>
            <a:r>
              <a:rPr lang="ru-RU" dirty="0"/>
              <a:t> </a:t>
            </a:r>
            <a:r>
              <a:rPr lang="ru-RU" dirty="0" err="1"/>
              <a:t>бөлу</a:t>
            </a:r>
            <a:r>
              <a:rPr lang="ru-RU" dirty="0"/>
              <a:t> </a:t>
            </a:r>
            <a:r>
              <a:rPr lang="ru-RU" dirty="0" err="1"/>
              <a:t>принципі</a:t>
            </a:r>
            <a:r>
              <a:rPr lang="ru-RU" dirty="0"/>
              <a:t>,</a:t>
            </a:r>
          </a:p>
          <a:p>
            <a:pPr marL="0" indent="452438" algn="just">
              <a:buFontTx/>
              <a:buChar char="-"/>
            </a:pPr>
            <a:r>
              <a:rPr lang="ru-RU" dirty="0" err="1"/>
              <a:t>кеңістікті</a:t>
            </a:r>
            <a:r>
              <a:rPr lang="ru-RU" dirty="0"/>
              <a:t> </a:t>
            </a:r>
            <a:r>
              <a:rPr lang="ru-RU" dirty="0" err="1"/>
              <a:t>бөлу</a:t>
            </a:r>
            <a:r>
              <a:rPr lang="ru-RU" dirty="0"/>
              <a:t> </a:t>
            </a:r>
            <a:r>
              <a:rPr lang="ru-RU" dirty="0" err="1"/>
              <a:t>принципі</a:t>
            </a:r>
            <a:r>
              <a:rPr lang="ru-RU" dirty="0"/>
              <a:t>,</a:t>
            </a:r>
          </a:p>
          <a:p>
            <a:pPr marL="0" indent="452438" algn="just">
              <a:buFontTx/>
              <a:buChar char="-"/>
            </a:pPr>
            <a:r>
              <a:rPr lang="ru-RU" dirty="0" err="1"/>
              <a:t>фазалық-поляризациялық</a:t>
            </a:r>
            <a:r>
              <a:rPr lang="ru-RU" dirty="0"/>
              <a:t> </a:t>
            </a:r>
            <a:r>
              <a:rPr lang="ru-RU" dirty="0" err="1"/>
              <a:t>бөліну</a:t>
            </a:r>
            <a:r>
              <a:rPr lang="ru-RU" dirty="0"/>
              <a:t> </a:t>
            </a:r>
            <a:r>
              <a:rPr lang="ru-RU" dirty="0" err="1"/>
              <a:t>принципі</a:t>
            </a:r>
            <a:r>
              <a:rPr lang="ru-RU" dirty="0"/>
              <a:t>.</a:t>
            </a:r>
          </a:p>
        </p:txBody>
      </p:sp>
    </p:spTree>
    <p:extLst>
      <p:ext uri="{BB962C8B-B14F-4D97-AF65-F5344CB8AC3E}">
        <p14:creationId xmlns:p14="http://schemas.microsoft.com/office/powerpoint/2010/main" val="1280583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476671"/>
            <a:ext cx="8229600" cy="3384377"/>
          </a:xfrm>
        </p:spPr>
        <p:txBody>
          <a:bodyPr>
            <a:normAutofit fontScale="70000" lnSpcReduction="20000"/>
          </a:bodyPr>
          <a:lstStyle/>
          <a:p>
            <a:pPr marL="0" indent="0" algn="just">
              <a:buNone/>
            </a:pPr>
            <a:r>
              <a:rPr lang="ru-RU" dirty="0" err="1">
                <a:latin typeface="Times New Roman" panose="02020603050405020304" pitchFamily="18" charset="0"/>
                <a:cs typeface="Times New Roman" panose="02020603050405020304" pitchFamily="18" charset="0"/>
              </a:rPr>
              <a:t>Ең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жетімді</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анаглифтік</a:t>
            </a:r>
            <a:r>
              <a:rPr lang="ru-RU" dirty="0">
                <a:latin typeface="Times New Roman" panose="02020603050405020304" pitchFamily="18" charset="0"/>
                <a:cs typeface="Times New Roman" panose="02020603050405020304" pitchFamily="18" charset="0"/>
              </a:rPr>
              <a:t> стерео, </a:t>
            </a:r>
            <a:r>
              <a:rPr lang="ru-RU" dirty="0" err="1">
                <a:latin typeface="Times New Roman" panose="02020603050405020304" pitchFamily="18" charset="0"/>
                <a:cs typeface="Times New Roman" panose="02020603050405020304" pitchFamily="18" charset="0"/>
              </a:rPr>
              <a:t>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спектрлік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принципіне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негізделген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жарық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сүзгілерінің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қасиеттерін</a:t>
            </a:r>
            <a:r>
              <a:rPr lang="ru-RU" dirty="0">
                <a:latin typeface="Times New Roman" panose="02020603050405020304" pitchFamily="18" charset="0"/>
                <a:cs typeface="Times New Roman" panose="02020603050405020304" pitchFamily="18" charset="0"/>
              </a:rPr>
              <a:t> тек </a:t>
            </a:r>
            <a:r>
              <a:rPr lang="ru-RU" dirty="0" err="1">
                <a:latin typeface="Times New Roman" panose="02020603050405020304" pitchFamily="18" charset="0"/>
                <a:cs typeface="Times New Roman" panose="02020603050405020304" pitchFamily="18" charset="0"/>
              </a:rPr>
              <a:t>белгілі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сәулелерін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өткізіп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сәулелерін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ұстап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Компьютерлік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кескіннің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пикселі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компоненттен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тұрады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a:t>
            </a: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a:t>
            </a:r>
            <a:r>
              <a:rPr lang="kk-KZ"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Стереожұпты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құрайтын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сурет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уақытта</a:t>
            </a:r>
            <a:r>
              <a:rPr lang="ru-RU" dirty="0">
                <a:latin typeface="Times New Roman" panose="02020603050405020304" pitchFamily="18" charset="0"/>
                <a:cs typeface="Times New Roman" panose="02020603050405020304" pitchFamily="18" charset="0"/>
              </a:rPr>
              <a:t> монитор </a:t>
            </a:r>
            <a:r>
              <a:rPr lang="ru-RU" dirty="0" err="1">
                <a:latin typeface="Times New Roman" panose="02020603050405020304" pitchFamily="18" charset="0"/>
                <a:cs typeface="Times New Roman" panose="02020603050405020304" pitchFamily="18" charset="0"/>
              </a:rPr>
              <a:t>экранында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көрсетіледі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жиынтық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бейненің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пикселінде</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a:t>
            </a: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қызыл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құрауышы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бейнеге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келеді</a:t>
            </a:r>
            <a:r>
              <a:rPr lang="ru-RU" dirty="0">
                <a:latin typeface="Times New Roman" panose="02020603050405020304" pitchFamily="18" charset="0"/>
                <a:cs typeface="Times New Roman" panose="02020603050405020304" pitchFamily="18" charset="0"/>
              </a:rPr>
              <a:t>, ал "</a:t>
            </a:r>
            <a:r>
              <a:rPr lang="en-US" dirty="0">
                <a:latin typeface="Times New Roman" panose="02020603050405020304" pitchFamily="18" charset="0"/>
                <a:cs typeface="Times New Roman" panose="02020603050405020304" pitchFamily="18" charset="0"/>
              </a:rPr>
              <a:t>G«</a:t>
            </a:r>
            <a:r>
              <a:rPr lang="kk-KZ"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жасыл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көк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құрауыштар</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оң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бейнеге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кескінді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түрлі-түсті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сүзгілер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көк-жасыл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көргенде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қызыл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жарық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сәулелерін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жасыл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түстермен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көздерге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өткізіп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стереоәсер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509120"/>
            <a:ext cx="340995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Таблица 3"/>
          <p:cNvGraphicFramePr>
            <a:graphicFrameLocks noGrp="1"/>
          </p:cNvGraphicFramePr>
          <p:nvPr>
            <p:extLst>
              <p:ext uri="{D42A27DB-BD31-4B8C-83A1-F6EECF244321}">
                <p14:modId xmlns:p14="http://schemas.microsoft.com/office/powerpoint/2010/main" val="2286309725"/>
              </p:ext>
            </p:extLst>
          </p:nvPr>
        </p:nvGraphicFramePr>
        <p:xfrm>
          <a:off x="3491880" y="6237312"/>
          <a:ext cx="1872208" cy="348041"/>
        </p:xfrm>
        <a:graphic>
          <a:graphicData uri="http://schemas.openxmlformats.org/drawingml/2006/table">
            <a:tbl>
              <a:tblPr>
                <a:tableStyleId>{5C22544A-7EE6-4342-B048-85BDC9FD1C3A}</a:tableStyleId>
              </a:tblPr>
              <a:tblGrid>
                <a:gridCol w="1872208">
                  <a:extLst>
                    <a:ext uri="{9D8B030D-6E8A-4147-A177-3AD203B41FA5}">
                      <a16:colId xmlns:a16="http://schemas.microsoft.com/office/drawing/2014/main" val="20000"/>
                    </a:ext>
                  </a:extLst>
                </a:gridCol>
              </a:tblGrid>
              <a:tr h="348041">
                <a:tc>
                  <a:txBody>
                    <a:bodyPr/>
                    <a:lstStyle/>
                    <a:p>
                      <a:pPr algn="ctr">
                        <a:lnSpc>
                          <a:spcPts val="800"/>
                        </a:lnSpc>
                        <a:spcAft>
                          <a:spcPts val="0"/>
                        </a:spcAft>
                      </a:pPr>
                      <a:r>
                        <a:rPr lang="ru-RU" sz="1200" dirty="0">
                          <a:effectLst/>
                        </a:rPr>
                        <a:t>ЖАЛПЫ </a:t>
                      </a:r>
                      <a:r>
                        <a:rPr lang="ru-RU" sz="1200" dirty="0" err="1">
                          <a:effectLst/>
                        </a:rPr>
                        <a:t>бейне</a:t>
                      </a:r>
                      <a:endParaRPr lang="ru-RU" sz="1200" b="1" dirty="0">
                        <a:effectLst/>
                        <a:latin typeface="Times New Roman"/>
                        <a:ea typeface="Times New Roman"/>
                      </a:endParaRPr>
                    </a:p>
                  </a:txBody>
                  <a:tcPr marL="0" marR="0" marT="0" marB="0"/>
                </a:tc>
                <a:extLst>
                  <a:ext uri="{0D108BD9-81ED-4DB2-BD59-A6C34878D82A}">
                    <a16:rowId xmlns:a16="http://schemas.microsoft.com/office/drawing/2014/main" val="10000"/>
                  </a:ext>
                </a:extLst>
              </a:tr>
            </a:tbl>
          </a:graphicData>
        </a:graphic>
      </p:graphicFrame>
      <p:sp>
        <p:nvSpPr>
          <p:cNvPr id="5" name="Rectangle 3"/>
          <p:cNvSpPr>
            <a:spLocks noChangeArrowheads="1"/>
          </p:cNvSpPr>
          <p:nvPr/>
        </p:nvSpPr>
        <p:spPr bwMode="auto">
          <a:xfrm>
            <a:off x="4110038" y="3760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itchFamily="34" charset="0"/>
              </a:rPr>
            </a:br>
            <a:endParaRPr kumimoji="0" lang="ru-RU" altLang="ru-RU" sz="1800" b="0" i="0" u="none" strike="noStrike" cap="none" normalizeH="0" baseline="0">
              <a:ln>
                <a:noFill/>
              </a:ln>
              <a:solidFill>
                <a:schemeClr val="tx1"/>
              </a:solidFill>
              <a:effectLst/>
              <a:latin typeface="Arial" pitchFamily="34"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2040378686"/>
              </p:ext>
            </p:extLst>
          </p:nvPr>
        </p:nvGraphicFramePr>
        <p:xfrm>
          <a:off x="2339752" y="4003080"/>
          <a:ext cx="1872208" cy="350025"/>
        </p:xfrm>
        <a:graphic>
          <a:graphicData uri="http://schemas.openxmlformats.org/drawingml/2006/table">
            <a:tbl>
              <a:tblPr>
                <a:tableStyleId>{5C22544A-7EE6-4342-B048-85BDC9FD1C3A}</a:tableStyleId>
              </a:tblPr>
              <a:tblGrid>
                <a:gridCol w="1872208">
                  <a:extLst>
                    <a:ext uri="{9D8B030D-6E8A-4147-A177-3AD203B41FA5}">
                      <a16:colId xmlns:a16="http://schemas.microsoft.com/office/drawing/2014/main" val="20000"/>
                    </a:ext>
                  </a:extLst>
                </a:gridCol>
              </a:tblGrid>
              <a:tr h="350025">
                <a:tc>
                  <a:txBody>
                    <a:bodyPr/>
                    <a:lstStyle/>
                    <a:p>
                      <a:pPr algn="ctr">
                        <a:lnSpc>
                          <a:spcPts val="800"/>
                        </a:lnSpc>
                        <a:spcAft>
                          <a:spcPts val="0"/>
                        </a:spcAft>
                      </a:pPr>
                      <a:r>
                        <a:rPr lang="ru-RU" sz="1200" dirty="0">
                          <a:effectLst/>
                        </a:rPr>
                        <a:t>СОЛ ЖАҚТЫ </a:t>
                      </a:r>
                      <a:r>
                        <a:rPr lang="ru-RU" sz="1200" dirty="0" err="1">
                          <a:effectLst/>
                        </a:rPr>
                        <a:t>бейне</a:t>
                      </a:r>
                      <a:endParaRPr lang="ru-RU" sz="1200" b="1" dirty="0">
                        <a:effectLst/>
                        <a:latin typeface="Times New Roman"/>
                        <a:ea typeface="Times New Roman"/>
                      </a:endParaRPr>
                    </a:p>
                  </a:txBody>
                  <a:tcPr marL="0" marR="0" marT="0" marB="0"/>
                </a:tc>
                <a:extLst>
                  <a:ext uri="{0D108BD9-81ED-4DB2-BD59-A6C34878D82A}">
                    <a16:rowId xmlns:a16="http://schemas.microsoft.com/office/drawing/2014/main" val="10000"/>
                  </a:ext>
                </a:extLst>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1712710543"/>
              </p:ext>
            </p:extLst>
          </p:nvPr>
        </p:nvGraphicFramePr>
        <p:xfrm>
          <a:off x="4499992" y="4017064"/>
          <a:ext cx="1872208" cy="336041"/>
        </p:xfrm>
        <a:graphic>
          <a:graphicData uri="http://schemas.openxmlformats.org/drawingml/2006/table">
            <a:tbl>
              <a:tblPr>
                <a:tableStyleId>{5C22544A-7EE6-4342-B048-85BDC9FD1C3A}</a:tableStyleId>
              </a:tblPr>
              <a:tblGrid>
                <a:gridCol w="1872208">
                  <a:extLst>
                    <a:ext uri="{9D8B030D-6E8A-4147-A177-3AD203B41FA5}">
                      <a16:colId xmlns:a16="http://schemas.microsoft.com/office/drawing/2014/main" val="20000"/>
                    </a:ext>
                  </a:extLst>
                </a:gridCol>
              </a:tblGrid>
              <a:tr h="336041">
                <a:tc>
                  <a:txBody>
                    <a:bodyPr/>
                    <a:lstStyle/>
                    <a:p>
                      <a:pPr marL="0" marR="0" lvl="0" indent="0" algn="ctr" defTabSz="914400" rtl="0" eaLnBrk="1" fontAlgn="auto" latinLnBrk="0" hangingPunct="1">
                        <a:lnSpc>
                          <a:spcPts val="800"/>
                        </a:lnSpc>
                        <a:spcBef>
                          <a:spcPts val="0"/>
                        </a:spcBef>
                        <a:spcAft>
                          <a:spcPts val="0"/>
                        </a:spcAft>
                        <a:buClrTx/>
                        <a:buSzTx/>
                        <a:buFontTx/>
                        <a:buNone/>
                        <a:tabLst/>
                        <a:defRPr/>
                      </a:pPr>
                      <a:r>
                        <a:rPr lang="ru-RU" sz="1200" dirty="0">
                          <a:effectLst/>
                        </a:rPr>
                        <a:t>ОҢ ЖАҚТЫ </a:t>
                      </a:r>
                      <a:r>
                        <a:rPr lang="ru-RU" sz="1200" dirty="0" err="1">
                          <a:effectLst/>
                        </a:rPr>
                        <a:t>бейне</a:t>
                      </a:r>
                      <a:endParaRPr lang="ru-RU" sz="1200" b="1" dirty="0">
                        <a:effectLst/>
                        <a:latin typeface="Times New Roman"/>
                        <a:ea typeface="Times New Roman"/>
                      </a:endParaRPr>
                    </a:p>
                  </a:txBody>
                  <a:tcPr marL="0" marR="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94810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9"/>
            <a:ext cx="8229600" cy="5505475"/>
          </a:xfrm>
        </p:spPr>
        <p:txBody>
          <a:bodyPr>
            <a:normAutofit/>
          </a:bodyPr>
          <a:lstStyle/>
          <a:p>
            <a:pPr marL="0" indent="0" algn="just">
              <a:buNone/>
            </a:pPr>
            <a:r>
              <a:rPr lang="ru-RU" sz="2400" dirty="0" err="1"/>
              <a:t>Анаглифтік</a:t>
            </a:r>
            <a:r>
              <a:rPr lang="ru-RU" sz="2400" dirty="0"/>
              <a:t> </a:t>
            </a:r>
            <a:r>
              <a:rPr lang="ru-RU" sz="2400" dirty="0" err="1"/>
              <a:t>режимде</a:t>
            </a:r>
            <a:r>
              <a:rPr lang="ru-RU" sz="2400" dirty="0"/>
              <a:t> </a:t>
            </a:r>
            <a:r>
              <a:rPr lang="ru-RU" sz="2400" dirty="0" err="1"/>
              <a:t>жұмыс</a:t>
            </a:r>
            <a:r>
              <a:rPr lang="ru-RU" sz="2400" dirty="0"/>
              <a:t> </a:t>
            </a:r>
            <a:r>
              <a:rPr lang="ru-RU" sz="2400" dirty="0" err="1"/>
              <a:t>істеу</a:t>
            </a:r>
            <a:r>
              <a:rPr lang="ru-RU" sz="2400" dirty="0"/>
              <a:t> </a:t>
            </a:r>
            <a:r>
              <a:rPr lang="ru-RU" sz="2400" dirty="0" err="1"/>
              <a:t>кезінде</a:t>
            </a:r>
            <a:r>
              <a:rPr lang="ru-RU" sz="2400" dirty="0"/>
              <a:t> </a:t>
            </a:r>
            <a:r>
              <a:rPr lang="ru-RU" sz="2400" dirty="0" err="1"/>
              <a:t>қызыл</a:t>
            </a:r>
            <a:r>
              <a:rPr lang="ru-RU" sz="2400" dirty="0"/>
              <a:t> </a:t>
            </a:r>
            <a:r>
              <a:rPr lang="ru-RU" sz="2400" dirty="0" err="1"/>
              <a:t>және</a:t>
            </a:r>
            <a:r>
              <a:rPr lang="ru-RU" sz="2400" dirty="0"/>
              <a:t> </a:t>
            </a:r>
            <a:r>
              <a:rPr lang="ru-RU" sz="2400" dirty="0" err="1"/>
              <a:t>көк</a:t>
            </a:r>
            <a:r>
              <a:rPr lang="ru-RU" sz="2400" dirty="0"/>
              <a:t> </a:t>
            </a:r>
            <a:r>
              <a:rPr lang="ru-RU" sz="2400" dirty="0" err="1"/>
              <a:t>сүзгілері</a:t>
            </a:r>
            <a:r>
              <a:rPr lang="ru-RU" sz="2400" dirty="0"/>
              <a:t> бар </a:t>
            </a:r>
            <a:r>
              <a:rPr lang="ru-RU" sz="2400" dirty="0" err="1"/>
              <a:t>анаглифтік</a:t>
            </a:r>
            <a:r>
              <a:rPr lang="ru-RU" sz="2400" dirty="0"/>
              <a:t> </a:t>
            </a:r>
            <a:r>
              <a:rPr lang="ru-RU" sz="2400" dirty="0" err="1"/>
              <a:t>көзілдіріктер</a:t>
            </a:r>
            <a:r>
              <a:rPr lang="ru-RU" sz="2400" dirty="0"/>
              <a:t>, </a:t>
            </a:r>
            <a:r>
              <a:rPr lang="ru-RU" sz="2400" dirty="0" err="1"/>
              <a:t>жоларалық</a:t>
            </a:r>
            <a:r>
              <a:rPr lang="ru-RU" sz="2400" dirty="0"/>
              <a:t> </a:t>
            </a:r>
            <a:r>
              <a:rPr lang="ru-RU" sz="2400" dirty="0" err="1"/>
              <a:t>және</a:t>
            </a:r>
            <a:r>
              <a:rPr lang="ru-RU" sz="2400" dirty="0"/>
              <a:t> кадр </a:t>
            </a:r>
            <a:r>
              <a:rPr lang="ru-RU" sz="2400" dirty="0" err="1"/>
              <a:t>бойынша</a:t>
            </a:r>
            <a:r>
              <a:rPr lang="ru-RU" sz="2400" dirty="0"/>
              <a:t> </a:t>
            </a:r>
            <a:r>
              <a:rPr lang="ru-RU" sz="2400" dirty="0" err="1"/>
              <a:t>жұмыс</a:t>
            </a:r>
            <a:r>
              <a:rPr lang="ru-RU" sz="2400" dirty="0"/>
              <a:t> </a:t>
            </a:r>
            <a:r>
              <a:rPr lang="ru-RU" sz="2400" dirty="0" err="1"/>
              <a:t>істеу</a:t>
            </a:r>
            <a:r>
              <a:rPr lang="ru-RU" sz="2400" dirty="0"/>
              <a:t> </a:t>
            </a:r>
            <a:r>
              <a:rPr lang="ru-RU" sz="2400" dirty="0" err="1"/>
              <a:t>кезінде</a:t>
            </a:r>
            <a:r>
              <a:rPr lang="ru-RU" sz="2400" dirty="0"/>
              <a:t> – </a:t>
            </a:r>
            <a:r>
              <a:rPr lang="ru-RU" sz="2400" dirty="0" err="1"/>
              <a:t>ысырма</a:t>
            </a:r>
            <a:r>
              <a:rPr lang="ru-RU" sz="2400" dirty="0"/>
              <a:t> (затвор) </a:t>
            </a:r>
            <a:r>
              <a:rPr lang="ru-RU" sz="2400" dirty="0" err="1"/>
              <a:t>көзілдіріктер</a:t>
            </a:r>
            <a:r>
              <a:rPr lang="ru-RU" sz="2400" dirty="0"/>
              <a:t> </a:t>
            </a:r>
            <a:r>
              <a:rPr lang="ru-RU" sz="2400" dirty="0" err="1"/>
              <a:t>пайдаланылады</a:t>
            </a:r>
            <a:r>
              <a:rPr lang="ru-RU" sz="2400" dirty="0"/>
              <a:t>.</a:t>
            </a:r>
          </a:p>
          <a:p>
            <a:pPr marL="0" indent="0" algn="just">
              <a:buNone/>
            </a:pPr>
            <a:endParaRPr lang="ru-RU" sz="2400" dirty="0"/>
          </a:p>
          <a:p>
            <a:pPr marL="0" indent="0" algn="just">
              <a:buNone/>
            </a:pPr>
            <a:endParaRPr lang="ru-RU" sz="2400" dirty="0"/>
          </a:p>
          <a:p>
            <a:pPr marL="0" indent="0" algn="just">
              <a:buNone/>
            </a:pPr>
            <a:endParaRPr lang="ru-RU" sz="2400" dirty="0"/>
          </a:p>
          <a:p>
            <a:pPr marL="0" indent="0" algn="just">
              <a:buNone/>
            </a:pPr>
            <a:endParaRPr lang="ru-RU" sz="2400" dirty="0"/>
          </a:p>
          <a:p>
            <a:pPr marL="0" indent="0" algn="just">
              <a:buNone/>
            </a:pPr>
            <a:endParaRPr lang="ru-RU" sz="2400" dirty="0"/>
          </a:p>
          <a:p>
            <a:pPr marL="0" indent="0" algn="just">
              <a:buNone/>
            </a:pPr>
            <a:r>
              <a:rPr lang="ru-RU" sz="2400" dirty="0" err="1"/>
              <a:t>Стереоөлшеудің</a:t>
            </a:r>
            <a:r>
              <a:rPr lang="ru-RU" sz="2400" dirty="0"/>
              <a:t> </a:t>
            </a:r>
            <a:r>
              <a:rPr lang="ru-RU" sz="2400" dirty="0" err="1"/>
              <a:t>анаглифтік</a:t>
            </a:r>
            <a:r>
              <a:rPr lang="ru-RU" sz="2400" dirty="0"/>
              <a:t> </a:t>
            </a:r>
            <a:r>
              <a:rPr lang="ru-RU" sz="2400" dirty="0" err="1"/>
              <a:t>режимі</a:t>
            </a:r>
            <a:r>
              <a:rPr lang="ru-RU" sz="2400" dirty="0"/>
              <a:t> монитор мен </a:t>
            </a:r>
            <a:r>
              <a:rPr lang="ru-RU" sz="2400" dirty="0" err="1"/>
              <a:t>бейне</a:t>
            </a:r>
            <a:r>
              <a:rPr lang="ru-RU" sz="2400" dirty="0"/>
              <a:t> </a:t>
            </a:r>
            <a:r>
              <a:rPr lang="ru-RU" sz="2400" dirty="0" err="1"/>
              <a:t>картаға</a:t>
            </a:r>
            <a:r>
              <a:rPr lang="ru-RU" sz="2400" dirty="0"/>
              <a:t> </a:t>
            </a:r>
            <a:r>
              <a:rPr lang="ru-RU" sz="2400" dirty="0" err="1"/>
              <a:t>ешқандай</a:t>
            </a:r>
            <a:r>
              <a:rPr lang="ru-RU" sz="2400" dirty="0"/>
              <a:t> </a:t>
            </a:r>
            <a:r>
              <a:rPr lang="ru-RU" sz="2400" dirty="0" err="1"/>
              <a:t>талап</a:t>
            </a:r>
            <a:r>
              <a:rPr lang="ru-RU" sz="2400" dirty="0"/>
              <a:t> </a:t>
            </a:r>
            <a:r>
              <a:rPr lang="ru-RU" sz="2400" dirty="0" err="1"/>
              <a:t>қоймайды</a:t>
            </a:r>
            <a:r>
              <a:rPr lang="ru-RU" sz="2400" dirty="0"/>
              <a:t>. </a:t>
            </a:r>
            <a:r>
              <a:rPr lang="ru-RU" sz="2400" dirty="0" err="1"/>
              <a:t>Сондықтан</a:t>
            </a:r>
            <a:r>
              <a:rPr lang="ru-RU" sz="2400" dirty="0"/>
              <a:t> </a:t>
            </a:r>
            <a:r>
              <a:rPr lang="ru-RU" sz="2400" dirty="0" err="1"/>
              <a:t>кез-келген</a:t>
            </a:r>
            <a:r>
              <a:rPr lang="ru-RU" sz="2400" dirty="0"/>
              <a:t> </a:t>
            </a:r>
            <a:r>
              <a:rPr lang="ru-RU" sz="2400" dirty="0" err="1"/>
              <a:t>графикалық</a:t>
            </a:r>
            <a:r>
              <a:rPr lang="ru-RU" sz="2400" dirty="0"/>
              <a:t> адаптер мен монитор (</a:t>
            </a:r>
            <a:r>
              <a:rPr lang="ru-RU" sz="2400" dirty="0" err="1"/>
              <a:t>соның</a:t>
            </a:r>
            <a:r>
              <a:rPr lang="ru-RU" sz="2400" dirty="0"/>
              <a:t> </a:t>
            </a:r>
            <a:r>
              <a:rPr lang="ru-RU" sz="2400" dirty="0" err="1"/>
              <a:t>ішінде</a:t>
            </a:r>
            <a:r>
              <a:rPr lang="ru-RU" sz="2400" dirty="0"/>
              <a:t> </a:t>
            </a:r>
            <a:r>
              <a:rPr lang="en-US" sz="2400" dirty="0"/>
              <a:t>LCD) </a:t>
            </a:r>
            <a:r>
              <a:rPr lang="ru-RU" sz="2400" dirty="0" err="1"/>
              <a:t>анаглифтік</a:t>
            </a:r>
            <a:r>
              <a:rPr lang="ru-RU" sz="2400" dirty="0"/>
              <a:t> </a:t>
            </a:r>
            <a:r>
              <a:rPr lang="ru-RU" sz="2400" dirty="0" err="1"/>
              <a:t>режимде</a:t>
            </a:r>
            <a:r>
              <a:rPr lang="ru-RU" sz="2400" dirty="0"/>
              <a:t> </a:t>
            </a:r>
            <a:r>
              <a:rPr lang="ru-RU" sz="2400" dirty="0" err="1"/>
              <a:t>жұмыс</a:t>
            </a:r>
            <a:r>
              <a:rPr lang="ru-RU" sz="2400" dirty="0"/>
              <a:t> </a:t>
            </a:r>
            <a:r>
              <a:rPr lang="ru-RU" sz="2400" dirty="0" err="1"/>
              <a:t>істеуге</a:t>
            </a:r>
            <a:r>
              <a:rPr lang="ru-RU" sz="2400" dirty="0"/>
              <a:t> </a:t>
            </a:r>
            <a:r>
              <a:rPr lang="ru-RU" sz="2400" dirty="0" err="1"/>
              <a:t>жарамды</a:t>
            </a:r>
            <a:r>
              <a:rPr lang="ru-RU" sz="2400" dirty="0"/>
              <a:t>.</a:t>
            </a:r>
          </a:p>
        </p:txBody>
      </p:sp>
      <p:sp>
        <p:nvSpPr>
          <p:cNvPr id="5" name="Rectangle 1"/>
          <p:cNvSpPr>
            <a:spLocks noChangeArrowheads="1"/>
          </p:cNvSpPr>
          <p:nvPr/>
        </p:nvSpPr>
        <p:spPr bwMode="auto">
          <a:xfrm>
            <a:off x="2619375" y="23161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itchFamily="34" charset="0"/>
              </a:rPr>
            </a:br>
            <a:endParaRPr kumimoji="0" lang="ru-RU" altLang="ru-RU" sz="1800" b="0" i="0" u="none" strike="noStrike" cap="none" normalizeH="0" baseline="0">
              <a:ln>
                <a:noFill/>
              </a:ln>
              <a:solidFill>
                <a:schemeClr val="tx1"/>
              </a:solidFill>
              <a:effectLst/>
              <a:latin typeface="Arial"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4709" y="2413120"/>
            <a:ext cx="2006238" cy="159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149" y="2413120"/>
            <a:ext cx="2155701" cy="154968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9257" y="2413120"/>
            <a:ext cx="1992635" cy="1508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90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229600" cy="6192688"/>
          </a:xfrm>
        </p:spPr>
        <p:txBody>
          <a:bodyPr>
            <a:noAutofit/>
          </a:bodyPr>
          <a:lstStyle/>
          <a:p>
            <a:pPr marL="0" indent="452438" algn="just">
              <a:buNone/>
            </a:pPr>
            <a:r>
              <a:rPr lang="ru-RU" sz="2000" dirty="0" err="1"/>
              <a:t>Уақытша</a:t>
            </a:r>
            <a:r>
              <a:rPr lang="ru-RU" sz="2000" dirty="0"/>
              <a:t> </a:t>
            </a:r>
            <a:r>
              <a:rPr lang="ru-RU" sz="2000" dirty="0" err="1"/>
              <a:t>бөлу</a:t>
            </a:r>
            <a:r>
              <a:rPr lang="ru-RU" sz="2000" dirty="0"/>
              <a:t> </a:t>
            </a:r>
            <a:r>
              <a:rPr lang="ru-RU" sz="2000" dirty="0" err="1"/>
              <a:t>принципін</a:t>
            </a:r>
            <a:r>
              <a:rPr lang="ru-RU" sz="2000" dirty="0"/>
              <a:t> </a:t>
            </a:r>
            <a:r>
              <a:rPr lang="ru-RU" sz="2000" dirty="0" err="1"/>
              <a:t>жүзеге</a:t>
            </a:r>
            <a:r>
              <a:rPr lang="ru-RU" sz="2000" dirty="0"/>
              <a:t> </a:t>
            </a:r>
            <a:r>
              <a:rPr lang="ru-RU" sz="2000" dirty="0" err="1"/>
              <a:t>асырудың</a:t>
            </a:r>
            <a:r>
              <a:rPr lang="ru-RU" sz="2000" dirty="0"/>
              <a:t> </a:t>
            </a:r>
            <a:r>
              <a:rPr lang="ru-RU" sz="2000" dirty="0" err="1"/>
              <a:t>екі</a:t>
            </a:r>
            <a:r>
              <a:rPr lang="ru-RU" sz="2000" dirty="0"/>
              <a:t> </a:t>
            </a:r>
            <a:r>
              <a:rPr lang="ru-RU" sz="2000" dirty="0" err="1"/>
              <a:t>режимі</a:t>
            </a:r>
            <a:r>
              <a:rPr lang="ru-RU" sz="2000" dirty="0"/>
              <a:t> бар: </a:t>
            </a:r>
            <a:r>
              <a:rPr lang="ru-RU" sz="2000" dirty="0" err="1"/>
              <a:t>өзара</a:t>
            </a:r>
            <a:r>
              <a:rPr lang="ru-RU" sz="2000" dirty="0"/>
              <a:t> </a:t>
            </a:r>
            <a:r>
              <a:rPr lang="ru-RU" sz="2000" dirty="0" err="1"/>
              <a:t>байланыс</a:t>
            </a:r>
            <a:r>
              <a:rPr lang="ru-RU" sz="2000" dirty="0"/>
              <a:t> (</a:t>
            </a:r>
            <a:r>
              <a:rPr lang="ru-RU" sz="2000" dirty="0" err="1"/>
              <a:t>интерлейсті</a:t>
            </a:r>
            <a:r>
              <a:rPr lang="ru-RU" sz="2000" dirty="0"/>
              <a:t>) </a:t>
            </a:r>
            <a:r>
              <a:rPr lang="ru-RU" sz="2000" dirty="0" err="1"/>
              <a:t>және</a:t>
            </a:r>
            <a:r>
              <a:rPr lang="ru-RU" sz="2000" dirty="0"/>
              <a:t> кадр </a:t>
            </a:r>
            <a:r>
              <a:rPr lang="ru-RU" sz="2000" dirty="0" err="1"/>
              <a:t>бойынша</a:t>
            </a:r>
            <a:r>
              <a:rPr lang="ru-RU" sz="2000" dirty="0"/>
              <a:t>.</a:t>
            </a:r>
          </a:p>
          <a:p>
            <a:pPr marL="0" indent="452438" algn="just">
              <a:buNone/>
            </a:pPr>
            <a:r>
              <a:rPr lang="ru-RU" sz="2000" dirty="0" err="1"/>
              <a:t>Интерлейсті</a:t>
            </a:r>
            <a:r>
              <a:rPr lang="ru-RU" sz="2000" dirty="0"/>
              <a:t> </a:t>
            </a:r>
            <a:r>
              <a:rPr lang="ru-RU" sz="2000" dirty="0" err="1"/>
              <a:t>режимінде</a:t>
            </a:r>
            <a:r>
              <a:rPr lang="ru-RU" sz="2000" dirty="0"/>
              <a:t> </a:t>
            </a:r>
            <a:r>
              <a:rPr lang="ru-RU" sz="2000" dirty="0" err="1"/>
              <a:t>стереожұпты</a:t>
            </a:r>
            <a:r>
              <a:rPr lang="ru-RU" sz="2000" dirty="0"/>
              <a:t> </a:t>
            </a:r>
            <a:r>
              <a:rPr lang="ru-RU" sz="2000" dirty="0" err="1"/>
              <a:t>құрайтын</a:t>
            </a:r>
            <a:r>
              <a:rPr lang="ru-RU" sz="2000" dirty="0"/>
              <a:t> </a:t>
            </a:r>
            <a:r>
              <a:rPr lang="ru-RU" sz="2000" dirty="0" err="1"/>
              <a:t>суреттердің</a:t>
            </a:r>
            <a:r>
              <a:rPr lang="ru-RU" sz="2000" dirty="0"/>
              <a:t> </a:t>
            </a:r>
            <a:r>
              <a:rPr lang="ru-RU" sz="2000" dirty="0" err="1"/>
              <a:t>әрқайсысының</a:t>
            </a:r>
            <a:r>
              <a:rPr lang="ru-RU" sz="2000" dirty="0"/>
              <a:t> </a:t>
            </a:r>
            <a:r>
              <a:rPr lang="ru-RU" sz="2000" dirty="0" err="1"/>
              <a:t>жұп</a:t>
            </a:r>
            <a:r>
              <a:rPr lang="ru-RU" sz="2000" dirty="0"/>
              <a:t> </a:t>
            </a:r>
            <a:r>
              <a:rPr lang="ru-RU" sz="2000" dirty="0" err="1"/>
              <a:t>немесе</a:t>
            </a:r>
            <a:r>
              <a:rPr lang="ru-RU" sz="2000" dirty="0"/>
              <a:t> </a:t>
            </a:r>
            <a:r>
              <a:rPr lang="ru-RU" sz="2000" dirty="0" err="1"/>
              <a:t>тақ</a:t>
            </a:r>
            <a:r>
              <a:rPr lang="ru-RU" sz="2000" dirty="0"/>
              <a:t> </a:t>
            </a:r>
            <a:r>
              <a:rPr lang="ru-RU" sz="2000" dirty="0" err="1"/>
              <a:t>жолдары</a:t>
            </a:r>
            <a:r>
              <a:rPr lang="ru-RU" sz="2000" dirty="0"/>
              <a:t> </a:t>
            </a:r>
            <a:r>
              <a:rPr lang="ru-RU" sz="2000" dirty="0" err="1"/>
              <a:t>ғана</a:t>
            </a:r>
            <a:r>
              <a:rPr lang="ru-RU" sz="2000" dirty="0"/>
              <a:t> </a:t>
            </a:r>
            <a:r>
              <a:rPr lang="ru-RU" sz="2000" dirty="0" err="1"/>
              <a:t>көрсетіледі</a:t>
            </a:r>
            <a:r>
              <a:rPr lang="ru-RU" sz="2000" dirty="0"/>
              <a:t>. </a:t>
            </a:r>
            <a:r>
              <a:rPr lang="ru-RU" sz="2000" dirty="0" err="1"/>
              <a:t>Бұл</a:t>
            </a:r>
            <a:r>
              <a:rPr lang="ru-RU" sz="2000" dirty="0"/>
              <a:t> </a:t>
            </a:r>
            <a:r>
              <a:rPr lang="ru-RU" sz="2000" dirty="0" err="1"/>
              <a:t>жағдайда</a:t>
            </a:r>
            <a:r>
              <a:rPr lang="ru-RU" sz="2000" dirty="0"/>
              <a:t> </a:t>
            </a:r>
            <a:r>
              <a:rPr lang="ru-RU" sz="2000" dirty="0" err="1"/>
              <a:t>тік</a:t>
            </a:r>
            <a:r>
              <a:rPr lang="ru-RU" sz="2000" dirty="0"/>
              <a:t> </a:t>
            </a:r>
            <a:r>
              <a:rPr lang="ru-RU" sz="2000" dirty="0" err="1"/>
              <a:t>ажыратымдылық</a:t>
            </a:r>
            <a:r>
              <a:rPr lang="ru-RU" sz="2000" dirty="0"/>
              <a:t> </a:t>
            </a:r>
            <a:r>
              <a:rPr lang="ru-RU" sz="2000" dirty="0" err="1"/>
              <a:t>екі</a:t>
            </a:r>
            <a:r>
              <a:rPr lang="ru-RU" sz="2000" dirty="0"/>
              <a:t> </a:t>
            </a:r>
            <a:r>
              <a:rPr lang="ru-RU" sz="2000" dirty="0" err="1"/>
              <a:t>есе</a:t>
            </a:r>
            <a:r>
              <a:rPr lang="ru-RU" sz="2000" dirty="0"/>
              <a:t> </a:t>
            </a:r>
            <a:r>
              <a:rPr lang="ru-RU" sz="2000" dirty="0" err="1"/>
              <a:t>жоғалады</a:t>
            </a:r>
            <a:r>
              <a:rPr lang="ru-RU" sz="2000" dirty="0"/>
              <a:t>, </a:t>
            </a:r>
            <a:r>
              <a:rPr lang="ru-RU" sz="2000" dirty="0" err="1"/>
              <a:t>өйткені</a:t>
            </a:r>
            <a:r>
              <a:rPr lang="ru-RU" sz="2000" dirty="0"/>
              <a:t> </a:t>
            </a:r>
            <a:r>
              <a:rPr lang="ru-RU" sz="2000" dirty="0" err="1"/>
              <a:t>әр</a:t>
            </a:r>
            <a:r>
              <a:rPr lang="ru-RU" sz="2000" dirty="0"/>
              <a:t> </a:t>
            </a:r>
            <a:r>
              <a:rPr lang="ru-RU" sz="2000" dirty="0" err="1"/>
              <a:t>кескін</a:t>
            </a:r>
            <a:r>
              <a:rPr lang="ru-RU" sz="2000" dirty="0"/>
              <a:t> тек жарты </a:t>
            </a:r>
            <a:r>
              <a:rPr lang="ru-RU" sz="2000" dirty="0" err="1"/>
              <a:t>жолмен</a:t>
            </a:r>
            <a:r>
              <a:rPr lang="ru-RU" sz="2000" dirty="0"/>
              <a:t> </a:t>
            </a:r>
            <a:r>
              <a:rPr lang="ru-RU" sz="2000" dirty="0" err="1"/>
              <a:t>ұсынылған</a:t>
            </a:r>
            <a:r>
              <a:rPr lang="ru-RU" sz="2000" dirty="0"/>
              <a:t>. </a:t>
            </a:r>
            <a:r>
              <a:rPr lang="ru-RU" sz="2000" dirty="0" err="1"/>
              <a:t>Дегенмен</a:t>
            </a:r>
            <a:r>
              <a:rPr lang="ru-RU" sz="2000" dirty="0"/>
              <a:t>, </a:t>
            </a:r>
            <a:r>
              <a:rPr lang="ru-RU" sz="2000" dirty="0" err="1"/>
              <a:t>бұл</a:t>
            </a:r>
            <a:r>
              <a:rPr lang="ru-RU" sz="2000" dirty="0"/>
              <a:t> </a:t>
            </a:r>
            <a:r>
              <a:rPr lang="ru-RU" sz="2000" dirty="0" err="1"/>
              <a:t>әдіс</a:t>
            </a:r>
            <a:r>
              <a:rPr lang="ru-RU" sz="2000" dirty="0"/>
              <a:t> </a:t>
            </a:r>
            <a:r>
              <a:rPr lang="ru-RU" sz="2000" dirty="0" err="1"/>
              <a:t>кәсіби</a:t>
            </a:r>
            <a:r>
              <a:rPr lang="ru-RU" sz="2000" dirty="0"/>
              <a:t> </a:t>
            </a:r>
            <a:r>
              <a:rPr lang="ru-RU" sz="2000" dirty="0" err="1"/>
              <a:t>ортада</a:t>
            </a:r>
            <a:r>
              <a:rPr lang="ru-RU" sz="2000" dirty="0"/>
              <a:t> </a:t>
            </a:r>
            <a:r>
              <a:rPr lang="ru-RU" sz="2000" dirty="0" err="1"/>
              <a:t>салыстырмалы</a:t>
            </a:r>
            <a:r>
              <a:rPr lang="ru-RU" sz="2000" dirty="0"/>
              <a:t> </a:t>
            </a:r>
            <a:r>
              <a:rPr lang="ru-RU" sz="2000" dirty="0" err="1"/>
              <a:t>арзандықтың</a:t>
            </a:r>
            <a:r>
              <a:rPr lang="ru-RU" sz="2000" dirty="0"/>
              <a:t> </a:t>
            </a:r>
            <a:r>
              <a:rPr lang="ru-RU" sz="2000" dirty="0" err="1"/>
              <a:t>арқасында</a:t>
            </a:r>
            <a:r>
              <a:rPr lang="ru-RU" sz="2000" dirty="0"/>
              <a:t> </a:t>
            </a:r>
            <a:r>
              <a:rPr lang="ru-RU" sz="2000" dirty="0" err="1"/>
              <a:t>кең</a:t>
            </a:r>
            <a:r>
              <a:rPr lang="ru-RU" sz="2000" dirty="0"/>
              <a:t> </a:t>
            </a:r>
            <a:r>
              <a:rPr lang="ru-RU" sz="2000" dirty="0" err="1"/>
              <a:t>таралды</a:t>
            </a:r>
            <a:r>
              <a:rPr lang="ru-RU" sz="2000" dirty="0"/>
              <a:t> (</a:t>
            </a:r>
            <a:r>
              <a:rPr lang="ru-RU" sz="2000" dirty="0" err="1"/>
              <a:t>арнайы</a:t>
            </a:r>
            <a:r>
              <a:rPr lang="ru-RU" sz="2000" dirty="0"/>
              <a:t> </a:t>
            </a:r>
            <a:r>
              <a:rPr lang="ru-RU" sz="2000" dirty="0" err="1"/>
              <a:t>көзілдіріктерден</a:t>
            </a:r>
            <a:r>
              <a:rPr lang="ru-RU" sz="2000" dirty="0"/>
              <a:t> </a:t>
            </a:r>
            <a:r>
              <a:rPr lang="ru-RU" sz="2000" dirty="0" err="1"/>
              <a:t>басқа</a:t>
            </a:r>
            <a:r>
              <a:rPr lang="ru-RU" sz="2000" dirty="0"/>
              <a:t>, </a:t>
            </a:r>
            <a:r>
              <a:rPr lang="ru-RU" sz="2000" dirty="0" err="1"/>
              <a:t>бейне</a:t>
            </a:r>
            <a:r>
              <a:rPr lang="ru-RU" sz="2000" dirty="0"/>
              <a:t> карта мен </a:t>
            </a:r>
            <a:r>
              <a:rPr lang="ru-RU" sz="2000" dirty="0" err="1"/>
              <a:t>мониторға</a:t>
            </a:r>
            <a:r>
              <a:rPr lang="ru-RU" sz="2000" dirty="0"/>
              <a:t> </a:t>
            </a:r>
            <a:r>
              <a:rPr lang="ru-RU" sz="2000" dirty="0" err="1"/>
              <a:t>қосымша</a:t>
            </a:r>
            <a:r>
              <a:rPr lang="ru-RU" sz="2000" dirty="0"/>
              <a:t> </a:t>
            </a:r>
            <a:r>
              <a:rPr lang="ru-RU" sz="2000" dirty="0" err="1"/>
              <a:t>талаптар</a:t>
            </a:r>
            <a:r>
              <a:rPr lang="ru-RU" sz="2000" dirty="0"/>
              <a:t> </a:t>
            </a:r>
            <a:r>
              <a:rPr lang="ru-RU" sz="2000" dirty="0" err="1"/>
              <a:t>жоқ</a:t>
            </a:r>
            <a:r>
              <a:rPr lang="ru-RU" sz="2000" dirty="0"/>
              <a:t>). </a:t>
            </a:r>
            <a:r>
              <a:rPr lang="ru-RU" sz="2000" dirty="0" err="1"/>
              <a:t>Сонымен</a:t>
            </a:r>
            <a:r>
              <a:rPr lang="ru-RU" sz="2000" dirty="0"/>
              <a:t> </a:t>
            </a:r>
            <a:r>
              <a:rPr lang="ru-RU" sz="2000" dirty="0" err="1"/>
              <a:t>қатар</a:t>
            </a:r>
            <a:r>
              <a:rPr lang="ru-RU" sz="2000" dirty="0"/>
              <a:t>, </a:t>
            </a:r>
            <a:r>
              <a:rPr lang="ru-RU" sz="2000" dirty="0" err="1"/>
              <a:t>бұл</a:t>
            </a:r>
            <a:r>
              <a:rPr lang="ru-RU" sz="2000" dirty="0"/>
              <a:t> </a:t>
            </a:r>
            <a:r>
              <a:rPr lang="ru-RU" sz="2000" dirty="0" err="1"/>
              <a:t>режимде</a:t>
            </a:r>
            <a:r>
              <a:rPr lang="ru-RU" sz="2000" dirty="0"/>
              <a:t> </a:t>
            </a:r>
            <a:r>
              <a:rPr lang="ru-RU" sz="2000" dirty="0" err="1"/>
              <a:t>көзілдіріктің</a:t>
            </a:r>
            <a:r>
              <a:rPr lang="ru-RU" sz="2000" dirty="0"/>
              <a:t> </a:t>
            </a:r>
            <a:r>
              <a:rPr lang="ru-RU" sz="2000" dirty="0" err="1"/>
              <a:t>ауысу</a:t>
            </a:r>
            <a:r>
              <a:rPr lang="ru-RU" sz="2000" dirty="0"/>
              <a:t> </a:t>
            </a:r>
            <a:r>
              <a:rPr lang="ru-RU" sz="2000" dirty="0" err="1"/>
              <a:t>жиілігі</a:t>
            </a:r>
            <a:r>
              <a:rPr lang="ru-RU" sz="2000" dirty="0"/>
              <a:t> </a:t>
            </a:r>
            <a:r>
              <a:rPr lang="ru-RU" sz="2000" dirty="0" err="1"/>
              <a:t>екі</a:t>
            </a:r>
            <a:r>
              <a:rPr lang="ru-RU" sz="2000" dirty="0"/>
              <a:t> </a:t>
            </a:r>
            <a:r>
              <a:rPr lang="ru-RU" sz="2000" dirty="0" err="1"/>
              <a:t>есе</a:t>
            </a:r>
            <a:r>
              <a:rPr lang="ru-RU" sz="2000" dirty="0"/>
              <a:t> </a:t>
            </a:r>
            <a:r>
              <a:rPr lang="ru-RU" sz="2000" dirty="0" err="1"/>
              <a:t>артады</a:t>
            </a:r>
            <a:r>
              <a:rPr lang="ru-RU" sz="2000" dirty="0"/>
              <a:t> </a:t>
            </a:r>
            <a:r>
              <a:rPr lang="ru-RU" sz="2000" dirty="0" err="1"/>
              <a:t>және</a:t>
            </a:r>
            <a:r>
              <a:rPr lang="ru-RU" sz="2000" dirty="0"/>
              <a:t> </a:t>
            </a:r>
            <a:r>
              <a:rPr lang="ru-RU" sz="2000" dirty="0" err="1"/>
              <a:t>сәйкесінше</a:t>
            </a:r>
            <a:r>
              <a:rPr lang="ru-RU" sz="2000" dirty="0"/>
              <a:t> </a:t>
            </a:r>
            <a:r>
              <a:rPr lang="ru-RU" sz="2000" dirty="0" err="1"/>
              <a:t>кескіннің</a:t>
            </a:r>
            <a:r>
              <a:rPr lang="ru-RU" sz="2000" dirty="0"/>
              <a:t> </a:t>
            </a:r>
            <a:r>
              <a:rPr lang="ru-RU" sz="2000" dirty="0" err="1"/>
              <a:t>жыпылықтауы</a:t>
            </a:r>
            <a:r>
              <a:rPr lang="ru-RU" sz="2000" dirty="0"/>
              <a:t> </a:t>
            </a:r>
            <a:r>
              <a:rPr lang="ru-RU" sz="2000" dirty="0" err="1"/>
              <a:t>азаяды</a:t>
            </a:r>
            <a:r>
              <a:rPr lang="ru-RU" sz="2000" dirty="0"/>
              <a:t>.</a:t>
            </a:r>
          </a:p>
          <a:p>
            <a:pPr marL="0" indent="452438" algn="just">
              <a:buNone/>
            </a:pPr>
            <a:r>
              <a:rPr lang="ru-RU" sz="2000" dirty="0"/>
              <a:t>Кадр </a:t>
            </a:r>
            <a:r>
              <a:rPr lang="ru-RU" sz="2000" dirty="0" err="1"/>
              <a:t>бойынша</a:t>
            </a:r>
            <a:r>
              <a:rPr lang="ru-RU" sz="2000" dirty="0"/>
              <a:t> </a:t>
            </a:r>
            <a:r>
              <a:rPr lang="ru-RU" sz="2000" dirty="0" err="1"/>
              <a:t>режимі</a:t>
            </a:r>
            <a:r>
              <a:rPr lang="ru-RU" sz="2000" dirty="0"/>
              <a:t> </a:t>
            </a:r>
            <a:r>
              <a:rPr lang="ru-RU" sz="2000" dirty="0" err="1"/>
              <a:t>кезінде</a:t>
            </a:r>
            <a:r>
              <a:rPr lang="ru-RU" sz="2000" dirty="0"/>
              <a:t> </a:t>
            </a:r>
            <a:r>
              <a:rPr lang="ru-RU" sz="2000" dirty="0" err="1"/>
              <a:t>сол</a:t>
            </a:r>
            <a:r>
              <a:rPr lang="ru-RU" sz="2000" dirty="0"/>
              <a:t> </a:t>
            </a:r>
            <a:r>
              <a:rPr lang="ru-RU" sz="2000" dirty="0" err="1"/>
              <a:t>және</a:t>
            </a:r>
            <a:r>
              <a:rPr lang="ru-RU" sz="2000" dirty="0"/>
              <a:t> </a:t>
            </a:r>
            <a:r>
              <a:rPr lang="ru-RU" sz="2000" dirty="0" err="1"/>
              <a:t>оң</a:t>
            </a:r>
            <a:r>
              <a:rPr lang="ru-RU" sz="2000" dirty="0"/>
              <a:t> </a:t>
            </a:r>
            <a:r>
              <a:rPr lang="ru-RU" sz="2000" dirty="0" err="1"/>
              <a:t>жақ</a:t>
            </a:r>
            <a:r>
              <a:rPr lang="ru-RU" sz="2000" dirty="0"/>
              <a:t> </a:t>
            </a:r>
            <a:r>
              <a:rPr lang="ru-RU" sz="2000" dirty="0" err="1"/>
              <a:t>суреттердің</a:t>
            </a:r>
            <a:r>
              <a:rPr lang="ru-RU" sz="2000" dirty="0"/>
              <a:t> </a:t>
            </a:r>
            <a:r>
              <a:rPr lang="ru-RU" sz="2000" dirty="0" err="1"/>
              <a:t>барлық</a:t>
            </a:r>
            <a:r>
              <a:rPr lang="ru-RU" sz="2000" dirty="0"/>
              <a:t> </a:t>
            </a:r>
            <a:r>
              <a:rPr lang="ru-RU" sz="2000" dirty="0" err="1"/>
              <a:t>жолдары</a:t>
            </a:r>
            <a:r>
              <a:rPr lang="ru-RU" sz="2000" dirty="0"/>
              <a:t> (</a:t>
            </a:r>
            <a:r>
              <a:rPr lang="ru-RU" sz="2000" dirty="0" err="1"/>
              <a:t>толық</a:t>
            </a:r>
            <a:r>
              <a:rPr lang="ru-RU" sz="2000" dirty="0"/>
              <a:t> кадр) дисплей </a:t>
            </a:r>
            <a:r>
              <a:rPr lang="ru-RU" sz="2000" dirty="0" err="1"/>
              <a:t>экранында</a:t>
            </a:r>
            <a:r>
              <a:rPr lang="ru-RU" sz="2000" dirty="0"/>
              <a:t> </a:t>
            </a:r>
            <a:r>
              <a:rPr lang="ru-RU" sz="2000" dirty="0" err="1"/>
              <a:t>көрсетіледі</a:t>
            </a:r>
            <a:r>
              <a:rPr lang="ru-RU" sz="2000" dirty="0"/>
              <a:t>. Кадр </a:t>
            </a:r>
            <a:r>
              <a:rPr lang="ru-RU" sz="2000" dirty="0" err="1"/>
              <a:t>режимінің</a:t>
            </a:r>
            <a:r>
              <a:rPr lang="ru-RU" sz="2000" dirty="0"/>
              <a:t> </a:t>
            </a:r>
            <a:r>
              <a:rPr lang="ru-RU" sz="2000" dirty="0" err="1"/>
              <a:t>салыстырмалы</a:t>
            </a:r>
            <a:r>
              <a:rPr lang="ru-RU" sz="2000" dirty="0"/>
              <a:t> </a:t>
            </a:r>
            <a:r>
              <a:rPr lang="ru-RU" sz="2000" dirty="0" err="1"/>
              <a:t>кемшілігі</a:t>
            </a:r>
            <a:r>
              <a:rPr lang="ru-RU" sz="2000" dirty="0"/>
              <a:t> - </a:t>
            </a:r>
            <a:r>
              <a:rPr lang="ru-RU" sz="2000" dirty="0" err="1"/>
              <a:t>бұл</a:t>
            </a:r>
            <a:r>
              <a:rPr lang="ru-RU" sz="2000" dirty="0"/>
              <a:t> монитор </a:t>
            </a:r>
            <a:r>
              <a:rPr lang="ru-RU" sz="2000" dirty="0" err="1"/>
              <a:t>моделіне</a:t>
            </a:r>
            <a:r>
              <a:rPr lang="ru-RU" sz="2000" dirty="0"/>
              <a:t> </a:t>
            </a:r>
            <a:r>
              <a:rPr lang="ru-RU" sz="2000" dirty="0" err="1"/>
              <a:t>қосымша</a:t>
            </a:r>
            <a:r>
              <a:rPr lang="ru-RU" sz="2000" dirty="0"/>
              <a:t> </a:t>
            </a:r>
            <a:r>
              <a:rPr lang="ru-RU" sz="2000" dirty="0" err="1"/>
              <a:t>шектеулер</a:t>
            </a:r>
            <a:r>
              <a:rPr lang="ru-RU" sz="2000" dirty="0"/>
              <a:t> (</a:t>
            </a:r>
            <a:r>
              <a:rPr lang="ru-RU" sz="2000" dirty="0" err="1"/>
              <a:t>ол</a:t>
            </a:r>
            <a:r>
              <a:rPr lang="ru-RU" sz="2000" dirty="0"/>
              <a:t> </a:t>
            </a:r>
            <a:r>
              <a:rPr lang="ru-RU" sz="2000" dirty="0" err="1"/>
              <a:t>кадрдың</a:t>
            </a:r>
            <a:r>
              <a:rPr lang="ru-RU" sz="2000" dirty="0"/>
              <a:t> кем </a:t>
            </a:r>
            <a:r>
              <a:rPr lang="ru-RU" sz="2000" dirty="0" err="1"/>
              <a:t>дегенде</a:t>
            </a:r>
            <a:r>
              <a:rPr lang="ru-RU" sz="2000" dirty="0"/>
              <a:t> 100-120 Гц </a:t>
            </a:r>
            <a:r>
              <a:rPr lang="ru-RU" sz="2000" dirty="0" err="1"/>
              <a:t>жиілігіне</a:t>
            </a:r>
            <a:r>
              <a:rPr lang="ru-RU" sz="2000" dirty="0"/>
              <a:t> </a:t>
            </a:r>
            <a:r>
              <a:rPr lang="ru-RU" sz="2000" dirty="0" err="1"/>
              <a:t>және</a:t>
            </a:r>
            <a:r>
              <a:rPr lang="ru-RU" sz="2000" dirty="0"/>
              <a:t> </a:t>
            </a:r>
            <a:r>
              <a:rPr lang="ru-RU" sz="2000" dirty="0" err="1"/>
              <a:t>кинескоптан</a:t>
            </a:r>
            <a:r>
              <a:rPr lang="ru-RU" sz="2000" dirty="0"/>
              <a:t> </a:t>
            </a:r>
            <a:r>
              <a:rPr lang="ru-RU" sz="2000" dirty="0" err="1"/>
              <a:t>кейінгі</a:t>
            </a:r>
            <a:r>
              <a:rPr lang="ru-RU" sz="2000" dirty="0"/>
              <a:t> </a:t>
            </a:r>
            <a:r>
              <a:rPr lang="ru-RU" sz="2000" dirty="0" err="1"/>
              <a:t>инерцияның</a:t>
            </a:r>
            <a:r>
              <a:rPr lang="ru-RU" sz="2000" dirty="0"/>
              <a:t> </a:t>
            </a:r>
            <a:r>
              <a:rPr lang="ru-RU" sz="2000" dirty="0" err="1"/>
              <a:t>төмен</a:t>
            </a:r>
            <a:r>
              <a:rPr lang="ru-RU" sz="2000" dirty="0"/>
              <a:t> </a:t>
            </a:r>
            <a:r>
              <a:rPr lang="ru-RU" sz="2000" dirty="0" err="1"/>
              <a:t>деңгейіне</a:t>
            </a:r>
            <a:r>
              <a:rPr lang="ru-RU" sz="2000" dirty="0"/>
              <a:t> </a:t>
            </a:r>
            <a:r>
              <a:rPr lang="ru-RU" sz="2000" dirty="0" err="1"/>
              <a:t>ие</a:t>
            </a:r>
            <a:r>
              <a:rPr lang="ru-RU" sz="2000" dirty="0"/>
              <a:t> </a:t>
            </a:r>
            <a:r>
              <a:rPr lang="ru-RU" sz="2000" dirty="0" err="1"/>
              <a:t>болуы</a:t>
            </a:r>
            <a:r>
              <a:rPr lang="ru-RU" sz="2000" dirty="0"/>
              <a:t> </a:t>
            </a:r>
            <a:r>
              <a:rPr lang="ru-RU" sz="2000" dirty="0" err="1"/>
              <a:t>керек</a:t>
            </a:r>
            <a:r>
              <a:rPr lang="ru-RU" sz="2000" dirty="0"/>
              <a:t>) </a:t>
            </a:r>
            <a:r>
              <a:rPr lang="ru-RU" sz="2000" dirty="0" err="1"/>
              <a:t>және</a:t>
            </a:r>
            <a:r>
              <a:rPr lang="ru-RU" sz="2000" dirty="0"/>
              <a:t> </a:t>
            </a:r>
            <a:r>
              <a:rPr lang="ru-RU" sz="2000" dirty="0" err="1"/>
              <a:t>бейне</a:t>
            </a:r>
            <a:r>
              <a:rPr lang="ru-RU" sz="2000" dirty="0"/>
              <a:t> </a:t>
            </a:r>
            <a:r>
              <a:rPr lang="ru-RU" sz="2000" dirty="0" err="1"/>
              <a:t>картаға</a:t>
            </a:r>
            <a:r>
              <a:rPr lang="ru-RU" sz="2000" dirty="0"/>
              <a:t> (</a:t>
            </a:r>
            <a:r>
              <a:rPr lang="ru-RU" sz="2000" dirty="0" err="1"/>
              <a:t>графикалық</a:t>
            </a:r>
            <a:r>
              <a:rPr lang="ru-RU" sz="2000" dirty="0"/>
              <a:t> </a:t>
            </a:r>
            <a:r>
              <a:rPr lang="ru-RU" sz="2000" dirty="0" err="1"/>
              <a:t>картада</a:t>
            </a:r>
            <a:r>
              <a:rPr lang="ru-RU" sz="2000" dirty="0"/>
              <a:t> </a:t>
            </a:r>
            <a:r>
              <a:rPr lang="ru-RU" sz="2000" dirty="0" err="1"/>
              <a:t>кадрлық</a:t>
            </a:r>
            <a:r>
              <a:rPr lang="ru-RU" sz="2000" dirty="0"/>
              <a:t> </a:t>
            </a:r>
            <a:r>
              <a:rPr lang="ru-RU" sz="2000" dirty="0" err="1"/>
              <a:t>стереоаппараттық</a:t>
            </a:r>
            <a:r>
              <a:rPr lang="ru-RU" sz="2000" dirty="0"/>
              <a:t> </a:t>
            </a:r>
            <a:r>
              <a:rPr lang="ru-RU" sz="2000" dirty="0" err="1"/>
              <a:t>қолдау</a:t>
            </a:r>
            <a:r>
              <a:rPr lang="ru-RU" sz="2000" dirty="0"/>
              <a:t> </a:t>
            </a:r>
            <a:r>
              <a:rPr lang="ru-RU" sz="2000" dirty="0" err="1"/>
              <a:t>болуы</a:t>
            </a:r>
            <a:r>
              <a:rPr lang="ru-RU" sz="2000" dirty="0"/>
              <a:t> </a:t>
            </a:r>
            <a:r>
              <a:rPr lang="ru-RU" sz="2000" dirty="0" err="1"/>
              <a:t>керек</a:t>
            </a:r>
            <a:r>
              <a:rPr lang="ru-RU" sz="2000" dirty="0"/>
              <a:t>).</a:t>
            </a:r>
          </a:p>
        </p:txBody>
      </p:sp>
    </p:spTree>
    <p:extLst>
      <p:ext uri="{BB962C8B-B14F-4D97-AF65-F5344CB8AC3E}">
        <p14:creationId xmlns:p14="http://schemas.microsoft.com/office/powerpoint/2010/main" val="1070414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Поляризация </a:t>
            </a:r>
            <a:r>
              <a:rPr lang="ru-RU" dirty="0" err="1"/>
              <a:t>көзілдірігі</a:t>
            </a:r>
            <a:endParaRPr lang="ru-RU" dirty="0"/>
          </a:p>
        </p:txBody>
      </p:sp>
      <p:sp>
        <p:nvSpPr>
          <p:cNvPr id="3" name="Объект 2"/>
          <p:cNvSpPr>
            <a:spLocks noGrp="1"/>
          </p:cNvSpPr>
          <p:nvPr>
            <p:ph idx="1"/>
          </p:nvPr>
        </p:nvSpPr>
        <p:spPr>
          <a:xfrm>
            <a:off x="395536" y="1268761"/>
            <a:ext cx="8229600" cy="3024336"/>
          </a:xfrm>
        </p:spPr>
        <p:txBody>
          <a:bodyPr>
            <a:normAutofit/>
          </a:bodyPr>
          <a:lstStyle/>
          <a:p>
            <a:pPr marL="0" indent="457200" algn="just">
              <a:buNone/>
            </a:pPr>
            <a:r>
              <a:rPr lang="ru-RU" sz="2400" dirty="0" err="1"/>
              <a:t>Айналы</a:t>
            </a:r>
            <a:r>
              <a:rPr lang="ru-RU" sz="2400" dirty="0"/>
              <a:t> </a:t>
            </a:r>
            <a:r>
              <a:rPr lang="ru-RU" sz="2400" dirty="0" err="1"/>
              <a:t>стереомониторларымен</a:t>
            </a:r>
            <a:r>
              <a:rPr lang="ru-RU" sz="2400" dirty="0"/>
              <a:t> </a:t>
            </a:r>
            <a:r>
              <a:rPr lang="ru-RU" sz="2400" dirty="0" err="1"/>
              <a:t>жұмыс</a:t>
            </a:r>
            <a:r>
              <a:rPr lang="ru-RU" sz="2400" dirty="0"/>
              <a:t> </a:t>
            </a:r>
            <a:r>
              <a:rPr lang="ru-RU" sz="2400" dirty="0" err="1"/>
              <a:t>жасау</a:t>
            </a:r>
            <a:r>
              <a:rPr lang="ru-RU" sz="2400" dirty="0"/>
              <a:t> </a:t>
            </a:r>
            <a:r>
              <a:rPr lang="ru-RU" sz="2400" dirty="0" err="1"/>
              <a:t>кезінде</a:t>
            </a:r>
            <a:r>
              <a:rPr lang="ru-RU" sz="2400" dirty="0"/>
              <a:t> поляризация </a:t>
            </a:r>
            <a:r>
              <a:rPr lang="ru-RU" sz="2400" dirty="0" err="1"/>
              <a:t>көзілдірігі</a:t>
            </a:r>
            <a:r>
              <a:rPr lang="ru-RU" sz="2400" dirty="0"/>
              <a:t> </a:t>
            </a:r>
            <a:r>
              <a:rPr lang="ru-RU" sz="2400" dirty="0" err="1"/>
              <a:t>қолданылады</a:t>
            </a:r>
            <a:r>
              <a:rPr lang="ru-RU" sz="2400" dirty="0"/>
              <a:t>. </a:t>
            </a:r>
            <a:r>
              <a:rPr lang="ru-RU" sz="2400" dirty="0" err="1"/>
              <a:t>Айналы</a:t>
            </a:r>
            <a:r>
              <a:rPr lang="ru-RU" sz="2400" dirty="0"/>
              <a:t> </a:t>
            </a:r>
            <a:r>
              <a:rPr lang="ru-RU" sz="2400" dirty="0" err="1"/>
              <a:t>стереомониторларында</a:t>
            </a:r>
            <a:r>
              <a:rPr lang="ru-RU" sz="2400" dirty="0"/>
              <a:t> </a:t>
            </a:r>
            <a:r>
              <a:rPr lang="ru-RU" sz="2400" dirty="0" err="1"/>
              <a:t>стереоқолдану</a:t>
            </a:r>
            <a:r>
              <a:rPr lang="ru-RU" sz="2400" dirty="0"/>
              <a:t> </a:t>
            </a:r>
            <a:r>
              <a:rPr lang="ru-RU" sz="2400" dirty="0" err="1"/>
              <a:t>принципі</a:t>
            </a:r>
            <a:r>
              <a:rPr lang="ru-RU" sz="2400" dirty="0"/>
              <a:t> </a:t>
            </a:r>
            <a:r>
              <a:rPr lang="ru-RU" sz="2400" dirty="0" err="1"/>
              <a:t>екі</a:t>
            </a:r>
            <a:r>
              <a:rPr lang="ru-RU" sz="2400" dirty="0"/>
              <a:t> </a:t>
            </a:r>
            <a:r>
              <a:rPr lang="ru-RU" sz="2400" dirty="0" err="1"/>
              <a:t>сұйық</a:t>
            </a:r>
            <a:r>
              <a:rPr lang="ru-RU" sz="2400" dirty="0"/>
              <a:t> </a:t>
            </a:r>
            <a:r>
              <a:rPr lang="ru-RU" sz="2400" dirty="0" err="1"/>
              <a:t>кристалды</a:t>
            </a:r>
            <a:r>
              <a:rPr lang="ru-RU" sz="2400" dirty="0"/>
              <a:t> </a:t>
            </a:r>
            <a:r>
              <a:rPr lang="ru-RU" sz="2400" dirty="0" err="1"/>
              <a:t>дисплейдің</a:t>
            </a:r>
            <a:r>
              <a:rPr lang="ru-RU" sz="2400" dirty="0"/>
              <a:t> </a:t>
            </a:r>
            <a:r>
              <a:rPr lang="ru-RU" sz="2400" dirty="0" err="1"/>
              <a:t>ортогональды</a:t>
            </a:r>
            <a:r>
              <a:rPr lang="ru-RU" sz="2400" dirty="0"/>
              <a:t> </a:t>
            </a:r>
            <a:r>
              <a:rPr lang="ru-RU" sz="2400" dirty="0" err="1"/>
              <a:t>полярланған</a:t>
            </a:r>
            <a:r>
              <a:rPr lang="ru-RU" sz="2400" dirty="0"/>
              <a:t> </a:t>
            </a:r>
            <a:r>
              <a:rPr lang="ru-RU" sz="2400" dirty="0" err="1"/>
              <a:t>кескіндерін</a:t>
            </a:r>
            <a:r>
              <a:rPr lang="ru-RU" sz="2400" dirty="0"/>
              <a:t> </a:t>
            </a:r>
            <a:r>
              <a:rPr lang="ru-RU" sz="2400" dirty="0" err="1"/>
              <a:t>мөлдір</a:t>
            </a:r>
            <a:r>
              <a:rPr lang="ru-RU" sz="2400" dirty="0"/>
              <a:t> </a:t>
            </a:r>
            <a:r>
              <a:rPr lang="ru-RU" sz="2400" dirty="0" err="1"/>
              <a:t>айна</a:t>
            </a:r>
            <a:r>
              <a:rPr lang="ru-RU" sz="2400" dirty="0"/>
              <a:t> </a:t>
            </a:r>
            <a:r>
              <a:rPr lang="ru-RU" sz="2400" dirty="0" err="1"/>
              <a:t>көмегімен</a:t>
            </a:r>
            <a:r>
              <a:rPr lang="ru-RU" sz="2400" dirty="0"/>
              <a:t> </a:t>
            </a:r>
            <a:r>
              <a:rPr lang="ru-RU" sz="2400" dirty="0" err="1"/>
              <a:t>біріктіруге</a:t>
            </a:r>
            <a:r>
              <a:rPr lang="ru-RU" sz="2400" dirty="0"/>
              <a:t> </a:t>
            </a:r>
            <a:r>
              <a:rPr lang="ru-RU" sz="2400" dirty="0" err="1"/>
              <a:t>және</a:t>
            </a:r>
            <a:r>
              <a:rPr lang="ru-RU" sz="2400" dirty="0"/>
              <a:t> </a:t>
            </a:r>
            <a:r>
              <a:rPr lang="ru-RU" sz="2400" dirty="0" err="1"/>
              <a:t>стереожұптардың</a:t>
            </a:r>
            <a:r>
              <a:rPr lang="ru-RU" sz="2400" dirty="0"/>
              <a:t> </a:t>
            </a:r>
            <a:r>
              <a:rPr lang="ru-RU" sz="2400" dirty="0" err="1"/>
              <a:t>сол</a:t>
            </a:r>
            <a:r>
              <a:rPr lang="ru-RU" sz="2400" dirty="0"/>
              <a:t> </a:t>
            </a:r>
            <a:r>
              <a:rPr lang="ru-RU" sz="2400" dirty="0" err="1"/>
              <a:t>және</a:t>
            </a:r>
            <a:r>
              <a:rPr lang="ru-RU" sz="2400" dirty="0"/>
              <a:t> </a:t>
            </a:r>
            <a:r>
              <a:rPr lang="ru-RU" sz="2400" dirty="0" err="1"/>
              <a:t>оң</a:t>
            </a:r>
            <a:r>
              <a:rPr lang="ru-RU" sz="2400" dirty="0"/>
              <a:t> </a:t>
            </a:r>
            <a:r>
              <a:rPr lang="ru-RU" sz="2400" dirty="0" err="1"/>
              <a:t>бейнелерін</a:t>
            </a:r>
            <a:r>
              <a:rPr lang="ru-RU" sz="2400" dirty="0"/>
              <a:t> </a:t>
            </a:r>
            <a:r>
              <a:rPr lang="ru-RU" sz="2400" dirty="0" err="1"/>
              <a:t>пассивті</a:t>
            </a:r>
            <a:r>
              <a:rPr lang="ru-RU" sz="2400" dirty="0"/>
              <a:t> поляризация </a:t>
            </a:r>
            <a:r>
              <a:rPr lang="ru-RU" sz="2400" dirty="0" err="1"/>
              <a:t>көзілдірігі</a:t>
            </a:r>
            <a:r>
              <a:rPr lang="ru-RU" sz="2400" dirty="0"/>
              <a:t> </a:t>
            </a:r>
            <a:r>
              <a:rPr lang="ru-RU" sz="2400" dirty="0" err="1"/>
              <a:t>арқылы</a:t>
            </a:r>
            <a:r>
              <a:rPr lang="ru-RU" sz="2400" dirty="0"/>
              <a:t> </a:t>
            </a:r>
            <a:r>
              <a:rPr lang="ru-RU" sz="2400" dirty="0" err="1"/>
              <a:t>бөлуге</a:t>
            </a:r>
            <a:r>
              <a:rPr lang="ru-RU" sz="2400" dirty="0"/>
              <a:t> </a:t>
            </a:r>
            <a:r>
              <a:rPr lang="ru-RU" sz="2400" dirty="0" err="1"/>
              <a:t>негізделген</a:t>
            </a:r>
            <a:r>
              <a:rPr lang="ru-RU" sz="2400" dirty="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522" y="4383104"/>
            <a:ext cx="3449446" cy="187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4283968" y="4997290"/>
            <a:ext cx="4572000" cy="646331"/>
          </a:xfrm>
          <a:prstGeom prst="rect">
            <a:avLst/>
          </a:prstGeom>
        </p:spPr>
        <p:txBody>
          <a:bodyPr>
            <a:spAutoFit/>
          </a:bodyPr>
          <a:lstStyle/>
          <a:p>
            <a:pPr algn="ctr"/>
            <a:r>
              <a:rPr lang="en-US" dirty="0" err="1"/>
              <a:t>Zalman</a:t>
            </a:r>
            <a:r>
              <a:rPr lang="en-US" dirty="0"/>
              <a:t> </a:t>
            </a:r>
            <a:r>
              <a:rPr lang="ru-RU" dirty="0" err="1"/>
              <a:t>фирмасының</a:t>
            </a:r>
            <a:r>
              <a:rPr lang="ru-RU" dirty="0"/>
              <a:t> (Корея) </a:t>
            </a:r>
            <a:r>
              <a:rPr lang="ru-RU" dirty="0" err="1"/>
              <a:t>поляризациялық</a:t>
            </a:r>
            <a:r>
              <a:rPr lang="ru-RU" dirty="0"/>
              <a:t> </a:t>
            </a:r>
            <a:r>
              <a:rPr lang="ru-RU" dirty="0" err="1"/>
              <a:t>көзілдірігі</a:t>
            </a:r>
            <a:endParaRPr lang="ru-RU" dirty="0"/>
          </a:p>
        </p:txBody>
      </p:sp>
    </p:spTree>
    <p:extLst>
      <p:ext uri="{BB962C8B-B14F-4D97-AF65-F5344CB8AC3E}">
        <p14:creationId xmlns:p14="http://schemas.microsoft.com/office/powerpoint/2010/main" val="1371916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3"/>
            <a:ext cx="8229600" cy="1944216"/>
          </a:xfrm>
        </p:spPr>
        <p:txBody>
          <a:bodyPr/>
          <a:lstStyle/>
          <a:p>
            <a:pPr marL="0" indent="0" algn="just">
              <a:buNone/>
            </a:pPr>
            <a:r>
              <a:rPr lang="ru-RU" sz="2400" dirty="0" err="1"/>
              <a:t>Қазіргі</a:t>
            </a:r>
            <a:r>
              <a:rPr lang="ru-RU" sz="2400" dirty="0"/>
              <a:t> </a:t>
            </a:r>
            <a:r>
              <a:rPr lang="ru-RU" sz="2400" dirty="0" err="1"/>
              <a:t>заманғы</a:t>
            </a:r>
            <a:r>
              <a:rPr lang="ru-RU" sz="2400" dirty="0"/>
              <a:t> </a:t>
            </a:r>
            <a:r>
              <a:rPr lang="ru-RU" sz="2400" dirty="0" err="1"/>
              <a:t>стереомониторлардың</a:t>
            </a:r>
            <a:r>
              <a:rPr lang="ru-RU" sz="2400" dirty="0"/>
              <a:t> </a:t>
            </a:r>
            <a:r>
              <a:rPr lang="ru-RU" sz="2400" dirty="0" err="1"/>
              <a:t>ішінде</a:t>
            </a:r>
            <a:r>
              <a:rPr lang="ru-RU" sz="2400" dirty="0"/>
              <a:t> </a:t>
            </a:r>
            <a:r>
              <a:rPr lang="ru-RU" sz="2400" dirty="0" err="1"/>
              <a:t>келесі</a:t>
            </a:r>
            <a:r>
              <a:rPr lang="ru-RU" sz="2400" dirty="0"/>
              <a:t> </a:t>
            </a:r>
            <a:r>
              <a:rPr lang="ru-RU" sz="2400" dirty="0" err="1"/>
              <a:t>стереомониторлар</a:t>
            </a:r>
            <a:r>
              <a:rPr lang="ru-RU" sz="2400" dirty="0"/>
              <a:t> </a:t>
            </a:r>
            <a:r>
              <a:rPr lang="ru-RU" sz="2400" dirty="0" err="1"/>
              <a:t>ерекшеленеді</a:t>
            </a:r>
            <a:r>
              <a:rPr lang="ru-RU" sz="2400" dirty="0"/>
              <a:t>: </a:t>
            </a:r>
            <a:r>
              <a:rPr lang="en-US" sz="2400" dirty="0" err="1"/>
              <a:t>Zalman</a:t>
            </a:r>
            <a:r>
              <a:rPr lang="en-US" sz="2400" dirty="0"/>
              <a:t>, </a:t>
            </a:r>
            <a:r>
              <a:rPr lang="en-US" sz="2400" dirty="0" err="1"/>
              <a:t>Pavonine</a:t>
            </a:r>
            <a:r>
              <a:rPr lang="en-US" sz="2400" dirty="0"/>
              <a:t>, Hyundai (</a:t>
            </a:r>
            <a:r>
              <a:rPr lang="ru-RU" sz="2400" dirty="0"/>
              <a:t>Корея), </a:t>
            </a:r>
            <a:r>
              <a:rPr lang="en-US" sz="2400" dirty="0" err="1"/>
              <a:t>Perceiva</a:t>
            </a:r>
            <a:r>
              <a:rPr lang="en-US" sz="2400" dirty="0"/>
              <a:t> (</a:t>
            </a:r>
            <a:r>
              <a:rPr lang="kk-KZ" sz="2400" dirty="0"/>
              <a:t>АҚШ</a:t>
            </a:r>
            <a:r>
              <a:rPr lang="ru-RU" sz="2400" dirty="0"/>
              <a:t>), </a:t>
            </a:r>
            <a:r>
              <a:rPr lang="en-US" sz="2400" dirty="0" err="1"/>
              <a:t>Neurok</a:t>
            </a:r>
            <a:r>
              <a:rPr lang="en-US" sz="2400" dirty="0"/>
              <a:t> Optics (</a:t>
            </a:r>
            <a:r>
              <a:rPr lang="kk-KZ" sz="2400" dirty="0"/>
              <a:t>АҚШ-Ресей</a:t>
            </a:r>
            <a:r>
              <a:rPr lang="ru-RU" sz="2400" dirty="0"/>
              <a:t>), </a:t>
            </a:r>
            <a:r>
              <a:rPr lang="en-US" sz="2400" dirty="0"/>
              <a:t>PLANAR (</a:t>
            </a:r>
            <a:r>
              <a:rPr lang="kk-KZ" sz="2400" dirty="0"/>
              <a:t>АҚШ</a:t>
            </a:r>
            <a:r>
              <a:rPr lang="ru-RU" sz="2400" dirty="0"/>
              <a:t>), </a:t>
            </a:r>
            <a:r>
              <a:rPr lang="en-US" sz="2400" dirty="0"/>
              <a:t>MIMO Omnia Workstation (</a:t>
            </a:r>
            <a:r>
              <a:rPr lang="ru-RU" sz="2400" dirty="0"/>
              <a:t>Испания), </a:t>
            </a:r>
            <a:r>
              <a:rPr lang="en-US" sz="2400" dirty="0"/>
              <a:t>TRUE3Di (</a:t>
            </a:r>
            <a:r>
              <a:rPr lang="ru-RU" sz="2400" dirty="0"/>
              <a:t>Канада), </a:t>
            </a:r>
            <a:r>
              <a:rPr lang="en-US" sz="2400" dirty="0" err="1"/>
              <a:t>StereoPixel</a:t>
            </a:r>
            <a:r>
              <a:rPr lang="en-US" sz="2400" dirty="0"/>
              <a:t> (</a:t>
            </a:r>
            <a:r>
              <a:rPr lang="ru-RU" sz="2400" dirty="0" err="1"/>
              <a:t>Ресей</a:t>
            </a:r>
            <a:r>
              <a:rPr lang="ru-RU" sz="2400" dirty="0"/>
              <a:t>).</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044" y="2564904"/>
            <a:ext cx="2268860" cy="265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457200" y="2328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itchFamily="34" charset="0"/>
              </a:rPr>
            </a:br>
            <a:endParaRPr kumimoji="0" lang="ru-RU" altLang="ru-RU" sz="1800" b="0" i="0" u="none" strike="noStrike" cap="none" normalizeH="0" baseline="0">
              <a:ln>
                <a:noFill/>
              </a:ln>
              <a:solidFill>
                <a:schemeClr val="tx1"/>
              </a:solidFill>
              <a:effectLst/>
              <a:latin typeface="Arial" pitchFamily="34" charset="0"/>
            </a:endParaRPr>
          </a:p>
        </p:txBody>
      </p:sp>
      <p:sp>
        <p:nvSpPr>
          <p:cNvPr id="6" name="Прямоугольник 5"/>
          <p:cNvSpPr/>
          <p:nvPr/>
        </p:nvSpPr>
        <p:spPr>
          <a:xfrm>
            <a:off x="425044" y="5734996"/>
            <a:ext cx="2861681" cy="646331"/>
          </a:xfrm>
          <a:prstGeom prst="rect">
            <a:avLst/>
          </a:prstGeom>
        </p:spPr>
        <p:txBody>
          <a:bodyPr wrap="none">
            <a:spAutoFit/>
          </a:bodyPr>
          <a:lstStyle/>
          <a:p>
            <a:pPr algn="ctr"/>
            <a:r>
              <a:rPr lang="en-US" dirty="0"/>
              <a:t>Planar </a:t>
            </a:r>
            <a:r>
              <a:rPr lang="ru-RU" dirty="0"/>
              <a:t>(АҚШ) </a:t>
            </a:r>
            <a:r>
              <a:rPr lang="ru-RU" dirty="0" err="1"/>
              <a:t>фирмасының</a:t>
            </a:r>
            <a:r>
              <a:rPr lang="ru-RU" dirty="0"/>
              <a:t> </a:t>
            </a:r>
          </a:p>
          <a:p>
            <a:pPr algn="ctr"/>
            <a:r>
              <a:rPr lang="ru-RU" dirty="0" err="1"/>
              <a:t>стереомониторы</a:t>
            </a:r>
            <a:endParaRPr lang="ru-RU" dirty="0">
              <a:latin typeface="Times New Roman"/>
              <a:ea typeface="Times New Roman"/>
            </a:endParaRP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3104" y="2328863"/>
            <a:ext cx="3354254" cy="216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7020272" y="2924944"/>
            <a:ext cx="1944216" cy="1200329"/>
          </a:xfrm>
          <a:prstGeom prst="rect">
            <a:avLst/>
          </a:prstGeom>
        </p:spPr>
        <p:txBody>
          <a:bodyPr wrap="square">
            <a:spAutoFit/>
          </a:bodyPr>
          <a:lstStyle/>
          <a:p>
            <a:pPr algn="ctr"/>
            <a:r>
              <a:rPr lang="ru-RU" dirty="0" err="1"/>
              <a:t>Planar</a:t>
            </a:r>
            <a:r>
              <a:rPr lang="ru-RU" dirty="0"/>
              <a:t> стерео </a:t>
            </a:r>
            <a:r>
              <a:rPr lang="ru-RU" dirty="0" err="1"/>
              <a:t>мониторының</a:t>
            </a:r>
            <a:r>
              <a:rPr lang="ru-RU" dirty="0"/>
              <a:t> </a:t>
            </a:r>
            <a:r>
              <a:rPr lang="ru-RU" dirty="0" err="1"/>
              <a:t>жұмыс</a:t>
            </a:r>
            <a:r>
              <a:rPr lang="ru-RU" dirty="0"/>
              <a:t> </a:t>
            </a:r>
            <a:r>
              <a:rPr lang="ru-RU" dirty="0" err="1"/>
              <a:t>принципі</a:t>
            </a:r>
            <a:r>
              <a:rPr lang="ru-RU" dirty="0"/>
              <a:t> </a:t>
            </a:r>
            <a:r>
              <a:rPr lang="ru-RU" dirty="0" err="1"/>
              <a:t>схемасы</a:t>
            </a:r>
            <a:endParaRPr lang="ru-RU" dirty="0"/>
          </a:p>
        </p:txBody>
      </p:sp>
      <p:sp>
        <p:nvSpPr>
          <p:cNvPr id="8" name="Прямоугольник 7"/>
          <p:cNvSpPr/>
          <p:nvPr/>
        </p:nvSpPr>
        <p:spPr>
          <a:xfrm>
            <a:off x="3419872" y="4712297"/>
            <a:ext cx="5400600" cy="1754326"/>
          </a:xfrm>
          <a:prstGeom prst="rect">
            <a:avLst/>
          </a:prstGeom>
        </p:spPr>
        <p:txBody>
          <a:bodyPr wrap="square">
            <a:spAutoFit/>
          </a:bodyPr>
          <a:lstStyle/>
          <a:p>
            <a:pPr algn="just"/>
            <a:r>
              <a:rPr lang="ru-RU" dirty="0" err="1"/>
              <a:t>Айналы</a:t>
            </a:r>
            <a:r>
              <a:rPr lang="ru-RU" dirty="0"/>
              <a:t> </a:t>
            </a:r>
            <a:r>
              <a:rPr lang="ru-RU" dirty="0" err="1"/>
              <a:t>стереомониторларында</a:t>
            </a:r>
            <a:r>
              <a:rPr lang="ru-RU" dirty="0"/>
              <a:t> </a:t>
            </a:r>
            <a:r>
              <a:rPr lang="ru-RU" dirty="0" err="1"/>
              <a:t>стереоқолдану</a:t>
            </a:r>
            <a:r>
              <a:rPr lang="ru-RU" dirty="0"/>
              <a:t> </a:t>
            </a:r>
            <a:r>
              <a:rPr lang="ru-RU" dirty="0" err="1"/>
              <a:t>принципі</a:t>
            </a:r>
            <a:r>
              <a:rPr lang="ru-RU" dirty="0"/>
              <a:t> </a:t>
            </a:r>
            <a:r>
              <a:rPr lang="ru-RU" dirty="0" err="1"/>
              <a:t>екі</a:t>
            </a:r>
            <a:r>
              <a:rPr lang="ru-RU" dirty="0"/>
              <a:t> </a:t>
            </a:r>
            <a:r>
              <a:rPr lang="ru-RU" dirty="0" err="1"/>
              <a:t>сұйық</a:t>
            </a:r>
            <a:r>
              <a:rPr lang="ru-RU" dirty="0"/>
              <a:t> </a:t>
            </a:r>
            <a:r>
              <a:rPr lang="ru-RU" dirty="0" err="1"/>
              <a:t>кристалды</a:t>
            </a:r>
            <a:r>
              <a:rPr lang="ru-RU" dirty="0"/>
              <a:t> </a:t>
            </a:r>
            <a:r>
              <a:rPr lang="ru-RU" dirty="0" err="1"/>
              <a:t>дисплейдің</a:t>
            </a:r>
            <a:r>
              <a:rPr lang="ru-RU" dirty="0"/>
              <a:t> </a:t>
            </a:r>
            <a:r>
              <a:rPr lang="ru-RU" dirty="0" err="1"/>
              <a:t>ортогональды</a:t>
            </a:r>
            <a:r>
              <a:rPr lang="ru-RU" dirty="0"/>
              <a:t> </a:t>
            </a:r>
            <a:r>
              <a:rPr lang="ru-RU" dirty="0" err="1"/>
              <a:t>полярланған</a:t>
            </a:r>
            <a:r>
              <a:rPr lang="ru-RU" dirty="0"/>
              <a:t> </a:t>
            </a:r>
            <a:r>
              <a:rPr lang="ru-RU" dirty="0" err="1"/>
              <a:t>кескіндерін</a:t>
            </a:r>
            <a:r>
              <a:rPr lang="ru-RU" dirty="0"/>
              <a:t> </a:t>
            </a:r>
            <a:r>
              <a:rPr lang="ru-RU" dirty="0" err="1"/>
              <a:t>мөлдір</a:t>
            </a:r>
            <a:r>
              <a:rPr lang="ru-RU" dirty="0"/>
              <a:t> </a:t>
            </a:r>
            <a:r>
              <a:rPr lang="ru-RU" dirty="0" err="1"/>
              <a:t>айна</a:t>
            </a:r>
            <a:r>
              <a:rPr lang="ru-RU" dirty="0"/>
              <a:t> </a:t>
            </a:r>
            <a:r>
              <a:rPr lang="ru-RU" dirty="0" err="1"/>
              <a:t>көмегімен</a:t>
            </a:r>
            <a:r>
              <a:rPr lang="ru-RU" dirty="0"/>
              <a:t> </a:t>
            </a:r>
            <a:r>
              <a:rPr lang="ru-RU" dirty="0" err="1"/>
              <a:t>біріктіруге</a:t>
            </a:r>
            <a:r>
              <a:rPr lang="ru-RU" dirty="0"/>
              <a:t> </a:t>
            </a:r>
            <a:r>
              <a:rPr lang="ru-RU" dirty="0" err="1"/>
              <a:t>және</a:t>
            </a:r>
            <a:r>
              <a:rPr lang="ru-RU" dirty="0"/>
              <a:t> </a:t>
            </a:r>
            <a:r>
              <a:rPr lang="ru-RU" dirty="0" err="1"/>
              <a:t>стереожұптардың</a:t>
            </a:r>
            <a:r>
              <a:rPr lang="ru-RU" dirty="0"/>
              <a:t> </a:t>
            </a:r>
            <a:r>
              <a:rPr lang="ru-RU" dirty="0" err="1"/>
              <a:t>сол</a:t>
            </a:r>
            <a:r>
              <a:rPr lang="ru-RU" dirty="0"/>
              <a:t> </a:t>
            </a:r>
            <a:r>
              <a:rPr lang="ru-RU" dirty="0" err="1"/>
              <a:t>және</a:t>
            </a:r>
            <a:r>
              <a:rPr lang="ru-RU" dirty="0"/>
              <a:t> </a:t>
            </a:r>
            <a:r>
              <a:rPr lang="ru-RU" dirty="0" err="1"/>
              <a:t>оң</a:t>
            </a:r>
            <a:r>
              <a:rPr lang="ru-RU" dirty="0"/>
              <a:t> </a:t>
            </a:r>
            <a:r>
              <a:rPr lang="ru-RU" dirty="0" err="1"/>
              <a:t>бейнелерін</a:t>
            </a:r>
            <a:r>
              <a:rPr lang="ru-RU" dirty="0"/>
              <a:t> </a:t>
            </a:r>
            <a:r>
              <a:rPr lang="ru-RU" dirty="0" err="1"/>
              <a:t>пассивті</a:t>
            </a:r>
            <a:r>
              <a:rPr lang="ru-RU" dirty="0"/>
              <a:t> поляризация </a:t>
            </a:r>
            <a:r>
              <a:rPr lang="ru-RU" dirty="0" err="1"/>
              <a:t>көзілдірігі</a:t>
            </a:r>
            <a:r>
              <a:rPr lang="ru-RU" dirty="0"/>
              <a:t> </a:t>
            </a:r>
            <a:r>
              <a:rPr lang="ru-RU" dirty="0" err="1"/>
              <a:t>арқылы</a:t>
            </a:r>
            <a:r>
              <a:rPr lang="ru-RU" dirty="0"/>
              <a:t> </a:t>
            </a:r>
            <a:r>
              <a:rPr lang="ru-RU" dirty="0" err="1"/>
              <a:t>бөлуге</a:t>
            </a:r>
            <a:r>
              <a:rPr lang="ru-RU" dirty="0"/>
              <a:t> </a:t>
            </a:r>
            <a:r>
              <a:rPr lang="ru-RU" dirty="0" err="1"/>
              <a:t>негізделген</a:t>
            </a:r>
            <a:r>
              <a:rPr lang="ru-RU" dirty="0"/>
              <a:t>.</a:t>
            </a:r>
          </a:p>
        </p:txBody>
      </p:sp>
    </p:spTree>
    <p:extLst>
      <p:ext uri="{BB962C8B-B14F-4D97-AF65-F5344CB8AC3E}">
        <p14:creationId xmlns:p14="http://schemas.microsoft.com/office/powerpoint/2010/main" val="3563180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8680"/>
            <a:ext cx="2592710" cy="3353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922" y="557131"/>
            <a:ext cx="3336107"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457200" y="2995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itchFamily="34" charset="0"/>
              </a:rPr>
            </a:br>
            <a:endParaRPr kumimoji="0" lang="ru-RU" altLang="ru-RU" sz="1800" b="0" i="0" u="none" strike="noStrike" cap="none" normalizeH="0" baseline="0">
              <a:ln>
                <a:noFill/>
              </a:ln>
              <a:solidFill>
                <a:schemeClr val="tx1"/>
              </a:solidFill>
              <a:effectLst/>
              <a:latin typeface="Arial" pitchFamily="34" charset="0"/>
            </a:endParaRPr>
          </a:p>
        </p:txBody>
      </p:sp>
      <p:sp>
        <p:nvSpPr>
          <p:cNvPr id="6" name="Прямоугольник 5"/>
          <p:cNvSpPr/>
          <p:nvPr/>
        </p:nvSpPr>
        <p:spPr>
          <a:xfrm>
            <a:off x="4357531" y="3356992"/>
            <a:ext cx="4572000" cy="646331"/>
          </a:xfrm>
          <a:prstGeom prst="rect">
            <a:avLst/>
          </a:prstGeom>
        </p:spPr>
        <p:txBody>
          <a:bodyPr>
            <a:spAutoFit/>
          </a:bodyPr>
          <a:lstStyle/>
          <a:p>
            <a:pPr algn="ctr"/>
            <a:r>
              <a:rPr lang="en-US" dirty="0" err="1"/>
              <a:t>StereoPixel</a:t>
            </a:r>
            <a:r>
              <a:rPr lang="en-US" dirty="0"/>
              <a:t> </a:t>
            </a:r>
            <a:r>
              <a:rPr lang="ru-RU" dirty="0"/>
              <a:t>стерео </a:t>
            </a:r>
            <a:r>
              <a:rPr lang="ru-RU" dirty="0" err="1"/>
              <a:t>дисплейінің</a:t>
            </a:r>
            <a:r>
              <a:rPr lang="ru-RU" dirty="0"/>
              <a:t> </a:t>
            </a:r>
            <a:r>
              <a:rPr lang="ru-RU" dirty="0" err="1"/>
              <a:t>жұмыс</a:t>
            </a:r>
            <a:r>
              <a:rPr lang="ru-RU" dirty="0"/>
              <a:t> </a:t>
            </a:r>
            <a:r>
              <a:rPr lang="ru-RU" dirty="0" err="1"/>
              <a:t>принципі</a:t>
            </a:r>
            <a:r>
              <a:rPr lang="ru-RU" dirty="0"/>
              <a:t> </a:t>
            </a:r>
            <a:r>
              <a:rPr lang="ru-RU" dirty="0" err="1"/>
              <a:t>схемасы</a:t>
            </a:r>
            <a:endParaRPr lang="ru-RU" dirty="0">
              <a:latin typeface="Times New Roman"/>
              <a:ea typeface="Times New Roman"/>
            </a:endParaRPr>
          </a:p>
        </p:txBody>
      </p:sp>
      <p:sp>
        <p:nvSpPr>
          <p:cNvPr id="9" name="Прямоугольник 8"/>
          <p:cNvSpPr/>
          <p:nvPr/>
        </p:nvSpPr>
        <p:spPr>
          <a:xfrm>
            <a:off x="0" y="4509120"/>
            <a:ext cx="4572000" cy="646331"/>
          </a:xfrm>
          <a:prstGeom prst="rect">
            <a:avLst/>
          </a:prstGeom>
        </p:spPr>
        <p:txBody>
          <a:bodyPr>
            <a:spAutoFit/>
          </a:bodyPr>
          <a:lstStyle/>
          <a:p>
            <a:pPr algn="ctr"/>
            <a:r>
              <a:rPr lang="en-US" dirty="0" err="1"/>
              <a:t>StereoPixel</a:t>
            </a:r>
            <a:r>
              <a:rPr lang="en-US" dirty="0"/>
              <a:t> </a:t>
            </a:r>
            <a:r>
              <a:rPr lang="ru-RU" dirty="0"/>
              <a:t>стерео </a:t>
            </a:r>
            <a:r>
              <a:rPr lang="ru-RU" dirty="0" err="1"/>
              <a:t>мониторының</a:t>
            </a:r>
            <a:r>
              <a:rPr lang="ru-RU" dirty="0"/>
              <a:t> </a:t>
            </a:r>
            <a:r>
              <a:rPr lang="ru-RU" dirty="0" err="1"/>
              <a:t>пайда</a:t>
            </a:r>
            <a:r>
              <a:rPr lang="ru-RU" dirty="0"/>
              <a:t> </a:t>
            </a:r>
            <a:r>
              <a:rPr lang="ru-RU" dirty="0" err="1"/>
              <a:t>болуы</a:t>
            </a:r>
            <a:endParaRPr lang="ru-RU" dirty="0">
              <a:latin typeface="Times New Roman"/>
              <a:ea typeface="Times New Roman"/>
            </a:endParaRPr>
          </a:p>
        </p:txBody>
      </p:sp>
      <p:sp>
        <p:nvSpPr>
          <p:cNvPr id="7" name="Прямоугольник 6"/>
          <p:cNvSpPr/>
          <p:nvPr/>
        </p:nvSpPr>
        <p:spPr>
          <a:xfrm>
            <a:off x="4139952" y="5085184"/>
            <a:ext cx="4572000" cy="1200329"/>
          </a:xfrm>
          <a:prstGeom prst="rect">
            <a:avLst/>
          </a:prstGeom>
        </p:spPr>
        <p:txBody>
          <a:bodyPr>
            <a:spAutoFit/>
          </a:bodyPr>
          <a:lstStyle/>
          <a:p>
            <a:pPr algn="just"/>
            <a:r>
              <a:rPr lang="ru-RU" dirty="0" err="1"/>
              <a:t>Мониторлардың</a:t>
            </a:r>
            <a:r>
              <a:rPr lang="ru-RU" dirty="0"/>
              <a:t> осы </a:t>
            </a:r>
            <a:r>
              <a:rPr lang="ru-RU" dirty="0" err="1"/>
              <a:t>түрі</a:t>
            </a:r>
            <a:r>
              <a:rPr lang="ru-RU" dirty="0"/>
              <a:t> бар </a:t>
            </a:r>
            <a:r>
              <a:rPr lang="ru-RU" dirty="0" err="1"/>
              <a:t>жиынтыққа</a:t>
            </a:r>
            <a:r>
              <a:rPr lang="ru-RU" dirty="0"/>
              <a:t> </a:t>
            </a:r>
            <a:r>
              <a:rPr lang="ru-RU" dirty="0" err="1"/>
              <a:t>кадрлық</a:t>
            </a:r>
            <a:r>
              <a:rPr lang="ru-RU" dirty="0"/>
              <a:t> </a:t>
            </a:r>
            <a:r>
              <a:rPr lang="ru-RU" dirty="0" err="1"/>
              <a:t>стереорежимде</a:t>
            </a:r>
            <a:r>
              <a:rPr lang="ru-RU" dirty="0"/>
              <a:t> (</a:t>
            </a:r>
            <a:r>
              <a:rPr lang="en-US" dirty="0"/>
              <a:t>page-flipping) </a:t>
            </a:r>
            <a:r>
              <a:rPr lang="ru-RU" dirty="0" err="1"/>
              <a:t>жұмыс</a:t>
            </a:r>
            <a:r>
              <a:rPr lang="ru-RU" dirty="0"/>
              <a:t> </a:t>
            </a:r>
            <a:r>
              <a:rPr lang="ru-RU" dirty="0" err="1"/>
              <a:t>істеуге</a:t>
            </a:r>
            <a:r>
              <a:rPr lang="ru-RU" dirty="0"/>
              <a:t> </a:t>
            </a:r>
            <a:r>
              <a:rPr lang="ru-RU" dirty="0" err="1"/>
              <a:t>арналған</a:t>
            </a:r>
            <a:r>
              <a:rPr lang="ru-RU" dirty="0"/>
              <a:t> </a:t>
            </a:r>
            <a:r>
              <a:rPr lang="ru-RU" dirty="0" err="1"/>
              <a:t>арнайы</a:t>
            </a:r>
            <a:r>
              <a:rPr lang="ru-RU" dirty="0"/>
              <a:t> поляризация </a:t>
            </a:r>
            <a:r>
              <a:rPr lang="ru-RU" dirty="0" err="1"/>
              <a:t>көзілдірігі</a:t>
            </a:r>
            <a:r>
              <a:rPr lang="ru-RU" dirty="0"/>
              <a:t> </a:t>
            </a:r>
            <a:r>
              <a:rPr lang="ru-RU" dirty="0" err="1"/>
              <a:t>кіреді</a:t>
            </a:r>
            <a:r>
              <a:rPr lang="ru-RU" dirty="0"/>
              <a:t>.</a:t>
            </a:r>
          </a:p>
        </p:txBody>
      </p:sp>
      <p:sp>
        <p:nvSpPr>
          <p:cNvPr id="11" name="Прямоугольник 10"/>
          <p:cNvSpPr/>
          <p:nvPr/>
        </p:nvSpPr>
        <p:spPr>
          <a:xfrm>
            <a:off x="4357531" y="692696"/>
            <a:ext cx="461665" cy="2031325"/>
          </a:xfrm>
          <a:prstGeom prst="rect">
            <a:avLst/>
          </a:prstGeom>
        </p:spPr>
        <p:txBody>
          <a:bodyPr vert="vert270" wrap="square">
            <a:spAutoFit/>
          </a:bodyPr>
          <a:lstStyle/>
          <a:p>
            <a:pPr algn="ctr"/>
            <a:r>
              <a:rPr lang="ru-RU" dirty="0">
                <a:latin typeface="Times New Roman"/>
                <a:ea typeface="Times New Roman"/>
              </a:rPr>
              <a:t>Сол монитор</a:t>
            </a:r>
          </a:p>
        </p:txBody>
      </p:sp>
    </p:spTree>
    <p:extLst>
      <p:ext uri="{BB962C8B-B14F-4D97-AF65-F5344CB8AC3E}">
        <p14:creationId xmlns:p14="http://schemas.microsoft.com/office/powerpoint/2010/main" val="57927421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1666</Words>
  <Application>Microsoft Office PowerPoint</Application>
  <PresentationFormat>Экран (4:3)</PresentationFormat>
  <Paragraphs>85</Paragraphs>
  <Slides>24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vt:i4>
      </vt:variant>
    </vt:vector>
  </HeadingPairs>
  <TitlesOfParts>
    <vt:vector size="28" baseType="lpstr">
      <vt:lpstr>Arial</vt:lpstr>
      <vt:lpstr>Calibri</vt:lpstr>
      <vt:lpstr>Times New Roman</vt:lpstr>
      <vt:lpstr>Тема Office</vt:lpstr>
      <vt:lpstr>Сандық бейнелерді өлшеу. Стереомониторлар, олардың құрылысы</vt:lpstr>
      <vt:lpstr>Презентация PowerPoint</vt:lpstr>
      <vt:lpstr>Презентация PowerPoint</vt:lpstr>
      <vt:lpstr>Презентация PowerPoint</vt:lpstr>
      <vt:lpstr>Стереомониторлардың типі</vt:lpstr>
      <vt:lpstr>«Интерлейстік» стереодисплейлер</vt:lpstr>
      <vt:lpstr>Презентация PowerPoint</vt:lpstr>
      <vt:lpstr>Презентация PowerPoint</vt:lpstr>
      <vt:lpstr>Zalman стереомониторлары  (Корея)</vt:lpstr>
      <vt:lpstr>Презентация PowerPoint</vt:lpstr>
      <vt:lpstr>Стереомонитордың артықшылығы</vt:lpstr>
      <vt:lpstr>Zalman стереомонитордің кемшіліктері </vt:lpstr>
      <vt:lpstr>«Фазалық-поляризациялық» стереомониторлар</vt:lpstr>
      <vt:lpstr>MacNaughton, Inc. фирмасының стереомониторлары,  (АҚШ) </vt:lpstr>
      <vt:lpstr>Презентация PowerPoint</vt:lpstr>
      <vt:lpstr>Стереомонитордың артықшылықтары</vt:lpstr>
      <vt:lpstr>Pavonine стереомониторлары  (Корея)</vt:lpstr>
      <vt:lpstr>Стереовизуализацияға арналған жабдық</vt:lpstr>
      <vt:lpstr>Презентация PowerPoint</vt:lpstr>
      <vt:lpstr>Презентация PowerPoint</vt:lpstr>
      <vt:lpstr>Презентация PowerPoint</vt:lpstr>
      <vt:lpstr>Поляризация көзілдірігі</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27</cp:revision>
  <dcterms:modified xsi:type="dcterms:W3CDTF">2020-09-22T05:18:45Z</dcterms:modified>
</cp:coreProperties>
</file>